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2" r:id="rId2"/>
    <p:sldId id="274" r:id="rId3"/>
    <p:sldId id="282" r:id="rId4"/>
    <p:sldId id="275" r:id="rId5"/>
    <p:sldId id="276" r:id="rId6"/>
    <p:sldId id="278" r:id="rId7"/>
    <p:sldId id="280" r:id="rId8"/>
    <p:sldId id="281" r:id="rId9"/>
    <p:sldId id="279" r:id="rId10"/>
  </p:sldIdLst>
  <p:sldSz cx="12192000" cy="6858000"/>
  <p:notesSz cx="6797675" cy="98742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7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B9400-87FE-4D53-A57B-6E3A4DA130EC}" type="datetimeFigureOut">
              <a:rPr lang="de-DE" smtClean="0"/>
              <a:t>22.02.20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9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24A23-BD04-4861-B7FD-CA99DB6DC2D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505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eafile.zfn.uni-bremen.de/seafhttp/files/dba19c85-ae1d-4c2e-b63a-0c0d2e01e5a3/EU_Logo_2014_RGB_150ppi.png"/>
          <p:cNvSpPr>
            <a:spLocks noChangeAspect="1" noChangeArrowheads="1"/>
          </p:cNvSpPr>
          <p:nvPr userDrawn="1"/>
        </p:nvSpPr>
        <p:spPr bwMode="auto">
          <a:xfrm>
            <a:off x="207434" y="-144461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4664" tIns="47332" rIns="94664" bIns="47332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69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2422874" y="6246035"/>
            <a:ext cx="7326303" cy="634917"/>
            <a:chOff x="4920061" y="19478376"/>
            <a:chExt cx="18195561" cy="1980000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061" y="19478376"/>
              <a:ext cx="3019126" cy="198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4" descr="C:\Users\Duveneck\Desktop\EU_Logo_2014_RGB_150ppi.jp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6870" y="19622592"/>
              <a:ext cx="1731197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Duveneck\Desktop\BMA_ESF_ES_RGB_SRweiss.jp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785" y="19550384"/>
              <a:ext cx="3722034" cy="180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0547" y="19622592"/>
              <a:ext cx="2935075" cy="18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1072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s Bla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128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838200"/>
            <a:ext cx="11379200" cy="7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210" tIns="147606" rIns="295210" bIns="1476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Hier klicken, um Master-Titelformat zu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844824"/>
            <a:ext cx="11379200" cy="40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210" tIns="147606" rIns="295210" bIns="147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dirty="0"/>
              <a:t>Hier klicken, um Master-Textformat zu bearbeiten</a:t>
            </a:r>
          </a:p>
          <a:p>
            <a:pPr lvl="1"/>
            <a:r>
              <a:rPr lang="de-DE" altLang="en-US" dirty="0"/>
              <a:t>Zweite Ebene</a:t>
            </a:r>
          </a:p>
          <a:p>
            <a:pPr lvl="2"/>
            <a:r>
              <a:rPr lang="de-DE" altLang="en-US" dirty="0"/>
              <a:t>Dritte Ebene</a:t>
            </a:r>
          </a:p>
          <a:p>
            <a:pPr lvl="3"/>
            <a:r>
              <a:rPr lang="de-DE" altLang="en-US" dirty="0"/>
              <a:t>Vierte Ebene</a:t>
            </a:r>
          </a:p>
          <a:p>
            <a:pPr lvl="4"/>
            <a:r>
              <a:rPr lang="de-DE" altLang="en-US" dirty="0"/>
              <a:t>Fünfte Ebene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9072330" y="139701"/>
            <a:ext cx="2655188" cy="352262"/>
          </a:xfrm>
          <a:prstGeom prst="rect">
            <a:avLst/>
          </a:prstGeom>
          <a:solidFill>
            <a:schemeClr val="bg1"/>
          </a:solidFill>
        </p:spPr>
        <p:txBody>
          <a:bodyPr wrap="square" lIns="94664" tIns="47332" rIns="94664" bIns="47332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668" dirty="0">
              <a:solidFill>
                <a:srgbClr val="000000"/>
              </a:solidFill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0" y="6021288"/>
            <a:ext cx="12192000" cy="900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4664" tIns="47332" rIns="94664" bIns="47332" numCol="1" rtlCol="0" anchor="t" anchorCtr="0" compatLnSpc="1">
            <a:prstTxWarp prst="textNoShape">
              <a:avLst/>
            </a:prstTxWarp>
          </a:bodyPr>
          <a:lstStyle/>
          <a:p>
            <a:pPr defTabSz="946742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469">
              <a:solidFill>
                <a:srgbClr val="0000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12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86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554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554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554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554">
          <a:solidFill>
            <a:schemeClr val="tx2"/>
          </a:solidFill>
          <a:latin typeface="Arial" charset="0"/>
        </a:defRPr>
      </a:lvl5pPr>
      <a:lvl6pPr marL="473371" algn="ctr" rtl="0" eaLnBrk="1" fontAlgn="base" hangingPunct="1">
        <a:spcBef>
          <a:spcPct val="0"/>
        </a:spcBef>
        <a:spcAft>
          <a:spcPct val="0"/>
        </a:spcAft>
        <a:defRPr sz="4554">
          <a:solidFill>
            <a:schemeClr val="tx2"/>
          </a:solidFill>
          <a:latin typeface="Arial" charset="0"/>
        </a:defRPr>
      </a:lvl6pPr>
      <a:lvl7pPr marL="946742" algn="ctr" rtl="0" eaLnBrk="1" fontAlgn="base" hangingPunct="1">
        <a:spcBef>
          <a:spcPct val="0"/>
        </a:spcBef>
        <a:spcAft>
          <a:spcPct val="0"/>
        </a:spcAft>
        <a:defRPr sz="4554">
          <a:solidFill>
            <a:schemeClr val="tx2"/>
          </a:solidFill>
          <a:latin typeface="Arial" charset="0"/>
        </a:defRPr>
      </a:lvl7pPr>
      <a:lvl8pPr marL="1420114" algn="ctr" rtl="0" eaLnBrk="1" fontAlgn="base" hangingPunct="1">
        <a:spcBef>
          <a:spcPct val="0"/>
        </a:spcBef>
        <a:spcAft>
          <a:spcPct val="0"/>
        </a:spcAft>
        <a:defRPr sz="4554">
          <a:solidFill>
            <a:schemeClr val="tx2"/>
          </a:solidFill>
          <a:latin typeface="Arial" charset="0"/>
        </a:defRPr>
      </a:lvl8pPr>
      <a:lvl9pPr marL="1893485" algn="ctr" rtl="0" eaLnBrk="1" fontAlgn="base" hangingPunct="1">
        <a:spcBef>
          <a:spcPct val="0"/>
        </a:spcBef>
        <a:spcAft>
          <a:spcPct val="0"/>
        </a:spcAft>
        <a:defRPr sz="4554">
          <a:solidFill>
            <a:schemeClr val="tx2"/>
          </a:solidFill>
          <a:latin typeface="Arial" charset="0"/>
        </a:defRPr>
      </a:lvl9pPr>
    </p:titleStyle>
    <p:bodyStyle>
      <a:lvl1pPr marL="355028" indent="-355028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69">
          <a:solidFill>
            <a:schemeClr val="tx1"/>
          </a:solidFill>
          <a:latin typeface="+mn-lt"/>
          <a:ea typeface="+mn-ea"/>
          <a:cs typeface="+mn-cs"/>
        </a:defRPr>
      </a:lvl1pPr>
      <a:lvl2pPr marL="769228" indent="-295857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85">
          <a:solidFill>
            <a:schemeClr val="tx1"/>
          </a:solidFill>
          <a:latin typeface="+mn-lt"/>
        </a:defRPr>
      </a:lvl2pPr>
      <a:lvl3pPr marL="1183428" indent="-236686" algn="l" rtl="0" eaLnBrk="1" fontAlgn="base" hangingPunct="1">
        <a:spcBef>
          <a:spcPct val="20000"/>
        </a:spcBef>
        <a:spcAft>
          <a:spcPct val="0"/>
        </a:spcAft>
        <a:buChar char="•"/>
        <a:defRPr sz="1860">
          <a:solidFill>
            <a:schemeClr val="tx1"/>
          </a:solidFill>
          <a:latin typeface="+mn-lt"/>
        </a:defRPr>
      </a:lvl3pPr>
      <a:lvl4pPr marL="1656798" indent="-236686" algn="l" rtl="0" eaLnBrk="1" fontAlgn="base" hangingPunct="1">
        <a:spcBef>
          <a:spcPct val="20000"/>
        </a:spcBef>
        <a:spcAft>
          <a:spcPct val="0"/>
        </a:spcAft>
        <a:buChar char="–"/>
        <a:defRPr sz="1668">
          <a:solidFill>
            <a:schemeClr val="tx1"/>
          </a:solidFill>
          <a:latin typeface="+mn-lt"/>
        </a:defRPr>
      </a:lvl4pPr>
      <a:lvl5pPr marL="2130171" indent="-236686" algn="l" rtl="0" eaLnBrk="1" fontAlgn="base" hangingPunct="1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sz="1443">
          <a:solidFill>
            <a:schemeClr val="tx1"/>
          </a:solidFill>
          <a:latin typeface="+mn-lt"/>
        </a:defRPr>
      </a:lvl5pPr>
      <a:lvl6pPr marL="2603541" indent="-236686" algn="l" rtl="0" eaLnBrk="1" fontAlgn="base" hangingPunct="1">
        <a:spcBef>
          <a:spcPct val="20000"/>
        </a:spcBef>
        <a:spcAft>
          <a:spcPct val="0"/>
        </a:spcAft>
        <a:buChar char="»"/>
        <a:defRPr sz="2085">
          <a:solidFill>
            <a:schemeClr val="tx1"/>
          </a:solidFill>
          <a:latin typeface="+mn-lt"/>
        </a:defRPr>
      </a:lvl6pPr>
      <a:lvl7pPr marL="3076912" indent="-236686" algn="l" rtl="0" eaLnBrk="1" fontAlgn="base" hangingPunct="1">
        <a:spcBef>
          <a:spcPct val="20000"/>
        </a:spcBef>
        <a:spcAft>
          <a:spcPct val="0"/>
        </a:spcAft>
        <a:buChar char="»"/>
        <a:defRPr sz="2085">
          <a:solidFill>
            <a:schemeClr val="tx1"/>
          </a:solidFill>
          <a:latin typeface="+mn-lt"/>
        </a:defRPr>
      </a:lvl7pPr>
      <a:lvl8pPr marL="3550283" indent="-236686" algn="l" rtl="0" eaLnBrk="1" fontAlgn="base" hangingPunct="1">
        <a:spcBef>
          <a:spcPct val="20000"/>
        </a:spcBef>
        <a:spcAft>
          <a:spcPct val="0"/>
        </a:spcAft>
        <a:buChar char="»"/>
        <a:defRPr sz="2085">
          <a:solidFill>
            <a:schemeClr val="tx1"/>
          </a:solidFill>
          <a:latin typeface="+mn-lt"/>
        </a:defRPr>
      </a:lvl8pPr>
      <a:lvl9pPr marL="4023655" indent="-236686" algn="l" rtl="0" eaLnBrk="1" fontAlgn="base" hangingPunct="1">
        <a:spcBef>
          <a:spcPct val="20000"/>
        </a:spcBef>
        <a:spcAft>
          <a:spcPct val="0"/>
        </a:spcAft>
        <a:buChar char="»"/>
        <a:defRPr sz="208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4674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3371" algn="l" defTabSz="94674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6742" algn="l" defTabSz="94674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20114" algn="l" defTabSz="94674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3485" algn="l" defTabSz="94674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6855" algn="l" defTabSz="94674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40227" algn="l" defTabSz="94674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13598" algn="l" defTabSz="94674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6969" algn="l" defTabSz="94674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DE1EA77-9F6F-F340-AF00-9C74D5713246}"/>
              </a:ext>
            </a:extLst>
          </p:cNvPr>
          <p:cNvSpPr txBox="1"/>
          <p:nvPr/>
        </p:nvSpPr>
        <p:spPr>
          <a:xfrm>
            <a:off x="1344704" y="1129553"/>
            <a:ext cx="9386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Eigene Stellungnahmen zur Anwendung von FEM und alternative Aussagen entwickeln</a:t>
            </a:r>
            <a:endParaRPr lang="de-DE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07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3A56313-6467-6647-AD45-F4B1084197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943" y="2421750"/>
            <a:ext cx="5277080" cy="3506336"/>
          </a:xfrm>
          <a:prstGeom prst="rect">
            <a:avLst/>
          </a:prstGeom>
        </p:spPr>
      </p:pic>
      <p:sp>
        <p:nvSpPr>
          <p:cNvPr id="4" name="Ovale Legende 3">
            <a:extLst>
              <a:ext uri="{FF2B5EF4-FFF2-40B4-BE49-F238E27FC236}">
                <a16:creationId xmlns:a16="http://schemas.microsoft.com/office/drawing/2014/main" id="{C9BAD3DF-0876-A24D-86DB-408483D4CF15}"/>
              </a:ext>
            </a:extLst>
          </p:cNvPr>
          <p:cNvSpPr/>
          <p:nvPr/>
        </p:nvSpPr>
        <p:spPr bwMode="auto">
          <a:xfrm>
            <a:off x="2984907" y="-432518"/>
            <a:ext cx="6339035" cy="3378630"/>
          </a:xfrm>
          <a:prstGeom prst="wedgeEllipseCallou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Das bringt so alles nichts…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4000" dirty="0">
                <a:latin typeface="+mj-lt"/>
              </a:rPr>
              <a:t>Dann müssen wir fixieren. </a:t>
            </a:r>
            <a:endParaRPr kumimoji="0" 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163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DE1EA77-9F6F-F340-AF00-9C74D5713246}"/>
              </a:ext>
            </a:extLst>
          </p:cNvPr>
          <p:cNvSpPr txBox="1"/>
          <p:nvPr/>
        </p:nvSpPr>
        <p:spPr>
          <a:xfrm>
            <a:off x="1344704" y="1129553"/>
            <a:ext cx="9386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Aufgabe: Perspektiven, Prinzipien, Interventionen</a:t>
            </a:r>
            <a:endParaRPr lang="de-DE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18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DE1EA77-9F6F-F340-AF00-9C74D5713246}"/>
              </a:ext>
            </a:extLst>
          </p:cNvPr>
          <p:cNvSpPr txBox="1"/>
          <p:nvPr/>
        </p:nvSpPr>
        <p:spPr>
          <a:xfrm>
            <a:off x="1344704" y="1129553"/>
            <a:ext cx="93860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wäre hinsichtlich der Wirksamkeit und des Nutzens eine sinnvolle pflegerische Intervention? </a:t>
            </a:r>
            <a:endParaRPr lang="de-DE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5720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DEF84922-BDDE-254D-9AE5-8EB7E016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2761"/>
            <a:ext cx="6096000" cy="40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5C9B7C6-0C23-7846-9779-0B554410C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784" y="2736850"/>
            <a:ext cx="18796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F1EDC3E-D96F-5C42-9502-747EF04F5947}"/>
              </a:ext>
            </a:extLst>
          </p:cNvPr>
          <p:cNvSpPr txBox="1"/>
          <p:nvPr/>
        </p:nvSpPr>
        <p:spPr>
          <a:xfrm>
            <a:off x="6364077" y="1460059"/>
            <a:ext cx="5673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dirty="0"/>
              <a:t>Welche Gedanken hat die zu pflegenden Frau möglicherweise in diesem Moment?</a:t>
            </a:r>
            <a:endParaRPr lang="de-DE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491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DE1EA77-9F6F-F340-AF00-9C74D5713246}"/>
              </a:ext>
            </a:extLst>
          </p:cNvPr>
          <p:cNvSpPr txBox="1"/>
          <p:nvPr/>
        </p:nvSpPr>
        <p:spPr>
          <a:xfrm>
            <a:off x="1344704" y="1129553"/>
            <a:ext cx="93860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Was wäre hinsichtlich der moralischen Prinzipien von Selbstbestimmung und Würde eine Stellungnahme zu dieser Situation?</a:t>
            </a:r>
            <a:endParaRPr lang="de-DE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826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DE1EA77-9F6F-F340-AF00-9C74D5713246}"/>
              </a:ext>
            </a:extLst>
          </p:cNvPr>
          <p:cNvSpPr txBox="1"/>
          <p:nvPr/>
        </p:nvSpPr>
        <p:spPr>
          <a:xfrm>
            <a:off x="1344704" y="1129553"/>
            <a:ext cx="9386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Welche Maßnahmen könnte das pflegerische Handeln weiter beinhalten?</a:t>
            </a:r>
            <a:endParaRPr lang="de-DE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4586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DE1EA77-9F6F-F340-AF00-9C74D5713246}"/>
              </a:ext>
            </a:extLst>
          </p:cNvPr>
          <p:cNvSpPr txBox="1"/>
          <p:nvPr/>
        </p:nvSpPr>
        <p:spPr>
          <a:xfrm>
            <a:off x="1344704" y="1129553"/>
            <a:ext cx="93860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dirty="0"/>
              <a:t>Alternative </a:t>
            </a:r>
          </a:p>
          <a:p>
            <a:pPr algn="ctr"/>
            <a:r>
              <a:rPr lang="de-DE" sz="5400" dirty="0"/>
              <a:t>Aussage</a:t>
            </a:r>
            <a:endParaRPr lang="de-DE" sz="5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968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>
            <a:extLst>
              <a:ext uri="{FF2B5EF4-FFF2-40B4-BE49-F238E27FC236}">
                <a16:creationId xmlns:a16="http://schemas.microsoft.com/office/drawing/2014/main" id="{DEF84922-BDDE-254D-9AE5-8EB7E0162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327" y="1745898"/>
            <a:ext cx="6096000" cy="405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F1EDC3E-D96F-5C42-9502-747EF04F5947}"/>
              </a:ext>
            </a:extLst>
          </p:cNvPr>
          <p:cNvSpPr txBox="1"/>
          <p:nvPr/>
        </p:nvSpPr>
        <p:spPr>
          <a:xfrm>
            <a:off x="-92597" y="1745898"/>
            <a:ext cx="56736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/>
              <a:t>Was könnte die Pflegefachperson aus Ihrer Perspektive antworten, um in dieser Situation gewaltfreies und freiheitsförderliches Handeln zu ermöglichen?</a:t>
            </a:r>
            <a:endParaRPr lang="de-DE" sz="3200" dirty="0">
              <a:latin typeface="+mn-lt"/>
            </a:endParaRPr>
          </a:p>
        </p:txBody>
      </p:sp>
      <p:sp>
        <p:nvSpPr>
          <p:cNvPr id="5" name="Ovale Legende 4">
            <a:extLst>
              <a:ext uri="{FF2B5EF4-FFF2-40B4-BE49-F238E27FC236}">
                <a16:creationId xmlns:a16="http://schemas.microsoft.com/office/drawing/2014/main" id="{F0B5682D-0184-9A40-9D45-0B52E1D7E0E3}"/>
              </a:ext>
            </a:extLst>
          </p:cNvPr>
          <p:cNvSpPr/>
          <p:nvPr/>
        </p:nvSpPr>
        <p:spPr bwMode="auto">
          <a:xfrm>
            <a:off x="6657918" y="190805"/>
            <a:ext cx="4609514" cy="1737815"/>
          </a:xfrm>
          <a:prstGeom prst="wedgeEllipseCallout">
            <a:avLst>
              <a:gd name="adj1" fmla="val 18536"/>
              <a:gd name="adj2" fmla="val 94071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3477906"/>
      </p:ext>
    </p:extLst>
  </p:cSld>
  <p:clrMapOvr>
    <a:masterClrMapping/>
  </p:clrMapOvr>
</p:sld>
</file>

<file path=ppt/theme/theme1.xml><?xml version="1.0" encoding="utf-8"?>
<a:theme xmlns:a="http://schemas.openxmlformats.org/drawingml/2006/main" name="c_11_beamer">
  <a:themeElements>
    <a:clrScheme name="IPP-Farbe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76F00"/>
      </a:accent1>
      <a:accent2>
        <a:srgbClr val="F6D5CB"/>
      </a:accent2>
      <a:accent3>
        <a:srgbClr val="FAEBE7"/>
      </a:accent3>
      <a:accent4>
        <a:srgbClr val="595959"/>
      </a:accent4>
      <a:accent5>
        <a:srgbClr val="2D7756"/>
      </a:accent5>
      <a:accent6>
        <a:srgbClr val="AAE2CA"/>
      </a:accent6>
      <a:hlink>
        <a:srgbClr val="E76F00"/>
      </a:hlink>
      <a:folHlink>
        <a:srgbClr val="B2B2B2"/>
      </a:folHlink>
    </a:clrScheme>
    <a:fontScheme name="Lariss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ln>
          <a:headEnd type="none" w="med" len="med"/>
          <a:tailEnd type="arrow"/>
        </a:ln>
      </a:spPr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>
            <a:latin typeface="+mn-lt"/>
          </a:defRPr>
        </a:defPPr>
      </a:lstStyle>
    </a:txDef>
  </a:objectDefaults>
  <a:extraClrSchemeLst>
    <a:extraClrScheme>
      <a:clrScheme name="Lariss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Macintosh PowerPoint</Application>
  <PresentationFormat>Breitbild</PresentationFormat>
  <Paragraphs>11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Times</vt:lpstr>
      <vt:lpstr>Wingdings</vt:lpstr>
      <vt:lpstr>c_11_beamer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Willkommen!</dc:creator>
  <cp:lastModifiedBy>Andreas Baumeister</cp:lastModifiedBy>
  <cp:revision>56</cp:revision>
  <cp:lastPrinted>2018-06-27T16:05:23Z</cp:lastPrinted>
  <dcterms:created xsi:type="dcterms:W3CDTF">2017-11-28T09:21:22Z</dcterms:created>
  <dcterms:modified xsi:type="dcterms:W3CDTF">2020-02-22T17:59:48Z</dcterms:modified>
</cp:coreProperties>
</file>