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61" r:id="rId3"/>
    <p:sldId id="363" r:id="rId4"/>
    <p:sldId id="364" r:id="rId5"/>
    <p:sldId id="365" r:id="rId6"/>
    <p:sldId id="366" r:id="rId7"/>
    <p:sldId id="367" r:id="rId8"/>
    <p:sldId id="368" r:id="rId9"/>
    <p:sldId id="369" r:id="rId10"/>
    <p:sldId id="372" r:id="rId11"/>
    <p:sldId id="371" r:id="rId1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  <a:srgbClr val="FF0000"/>
    <a:srgbClr val="FFFF99"/>
    <a:srgbClr val="DDDDDD"/>
    <a:srgbClr val="FFFFCC"/>
    <a:srgbClr val="F6F252"/>
    <a:srgbClr val="C3D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0903" autoAdjust="0"/>
  </p:normalViewPr>
  <p:slideViewPr>
    <p:cSldViewPr>
      <p:cViewPr varScale="1">
        <p:scale>
          <a:sx n="62" d="100"/>
          <a:sy n="62" d="100"/>
        </p:scale>
        <p:origin x="144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2" d="100"/>
          <a:sy n="42" d="100"/>
        </p:scale>
        <p:origin x="-1446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161E61-D915-41AA-8DE3-2D932AA75F43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2663" y="744538"/>
            <a:ext cx="3473450" cy="2606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3640349"/>
            <a:ext cx="5438140" cy="5543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2AAE58-1442-4AB8-ACE0-A1030903FF50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50000">
              <a:srgbClr val="FFFFCC"/>
            </a:gs>
            <a:gs pos="100000">
              <a:srgbClr val="DD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5000"/>
        <a:buChar char="o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g-pflegewissenschaft.de/wp-content/uploads/2017/05/LeitfadenBIS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g-pflegewissenschaft.d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Kollegiale Beratung (und Supervision)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- Einführung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08038" y="754063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000">
                <a:latin typeface="Verdana" pitchFamily="34" charset="0"/>
              </a:rPr>
              <a:t>Sabine Muths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7EC315-9603-47D5-8435-B3788535B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Abschluss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20CD30-0127-4421-9027-F20DFC2B6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Fallerzähler*in bewertet Vorschläge u. gibt Rückmeldung - ist frei in der Annahme oder Ablehnung – </a:t>
            </a:r>
          </a:p>
          <a:p>
            <a:r>
              <a:rPr lang="de-DE" dirty="0"/>
              <a:t>kurzen Reflexion / Blitzlicht zur durchgeführten Sitzung </a:t>
            </a:r>
          </a:p>
          <a:p>
            <a:r>
              <a:rPr lang="de-DE" dirty="0"/>
              <a:t>Erinnerung an das Schweigeversprechen („Schweigerose“)</a:t>
            </a:r>
          </a:p>
        </p:txBody>
      </p:sp>
    </p:spTree>
    <p:extLst>
      <p:ext uri="{BB962C8B-B14F-4D97-AF65-F5344CB8AC3E}">
        <p14:creationId xmlns:p14="http://schemas.microsoft.com/office/powerpoint/2010/main" val="2761024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C155EB-0648-4E8C-A66A-8CB394817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Literatur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C3481E-87AF-42A1-BD29-EC608A40E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Kocks, Andreas, Segmüller, Tanja; </a:t>
            </a:r>
            <a:r>
              <a:rPr lang="de-DE" sz="2400" dirty="0" err="1"/>
              <a:t>Zegelin</a:t>
            </a:r>
            <a:r>
              <a:rPr lang="de-DE" sz="2400" dirty="0"/>
              <a:t>-Abt, Angelika (Sektion BIS Beraten, Informieren, Schulen der Deutsche Gesellschaft für Pflegewissenschaften e.V.) (2012): Kollegiale Beratung in der Pflege. Ein praktischer Leitfaden zur Einführung und Implementierung. Duisburg </a:t>
            </a:r>
            <a:r>
              <a:rPr lang="de-DE" sz="2400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de-DE" sz="2400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https://dg-pflegewissenschaft.de/wp-content/uploads/2017/05/LeitfadenBIS1.pdf</a:t>
            </a:r>
            <a:endParaRPr lang="de-DE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2886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D11F70-4DA2-4AA4-A352-FDEEB7BFD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68960"/>
            <a:ext cx="7772400" cy="1362075"/>
          </a:xfrm>
        </p:spPr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Kollegialen Beratung in der Pflege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0EDAF0F-198E-4053-9F09-C76D15362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274" y="4431035"/>
            <a:ext cx="7772400" cy="507499"/>
          </a:xfrm>
        </p:spPr>
        <p:txBody>
          <a:bodyPr/>
          <a:lstStyle/>
          <a:p>
            <a:r>
              <a:rPr lang="de-DE" dirty="0"/>
              <a:t>(Kocks et al, 2012)</a:t>
            </a:r>
          </a:p>
        </p:txBody>
      </p:sp>
    </p:spTree>
    <p:extLst>
      <p:ext uri="{BB962C8B-B14F-4D97-AF65-F5344CB8AC3E}">
        <p14:creationId xmlns:p14="http://schemas.microsoft.com/office/powerpoint/2010/main" val="578674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982C7B-6676-490E-BF6D-0B0D7397F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/>
              <a:t>Entwicklung 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58DFC2-57FB-4F5F-8F64-AA49F76AF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für das Arbeitsfeld Pflege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durch die Sektion „Beraten, Informieren, Schulen“ (BIS) der deutschen Gesell-</a:t>
            </a:r>
            <a:r>
              <a:rPr lang="de-DE" dirty="0" err="1"/>
              <a:t>schaft</a:t>
            </a:r>
            <a:r>
              <a:rPr lang="de-DE" dirty="0"/>
              <a:t> für Pflegewissenschaft (DGP) verbreitet </a:t>
            </a:r>
            <a:r>
              <a:rPr lang="de-DE" sz="2400" dirty="0"/>
              <a:t>(</a:t>
            </a:r>
            <a:r>
              <a:rPr lang="de-DE" sz="2400" dirty="0">
                <a:hlinkClick r:id="rId2"/>
              </a:rPr>
              <a:t>https://dg-pflegewissenschaft.de</a:t>
            </a:r>
            <a:r>
              <a:rPr lang="de-DE" sz="2400" dirty="0"/>
              <a:t>) </a:t>
            </a:r>
          </a:p>
          <a:p>
            <a:pPr marL="0" indent="0">
              <a:buNone/>
            </a:pPr>
            <a:r>
              <a:rPr lang="de-DE" i="1" dirty="0"/>
              <a:t>empfohlen als</a:t>
            </a:r>
          </a:p>
          <a:p>
            <a:pPr marL="0" indent="0" algn="ctr">
              <a:buNone/>
            </a:pPr>
            <a:r>
              <a:rPr lang="de-DE" b="1" i="1" dirty="0"/>
              <a:t>„hochfreiwilliges Beratungskonzept“</a:t>
            </a:r>
          </a:p>
        </p:txBody>
      </p:sp>
    </p:spTree>
    <p:extLst>
      <p:ext uri="{BB962C8B-B14F-4D97-AF65-F5344CB8AC3E}">
        <p14:creationId xmlns:p14="http://schemas.microsoft.com/office/powerpoint/2010/main" val="2630406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7EC956-FD7E-4E14-B5D6-22C58C504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Zielsetzung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815141-DAA1-4E98-82C0-9EBB25BA8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Lösungen für eine konkrete berufliche Schlüsselfrage zu entwickeln – um berufliche Kompetenzen zu stärken und Beanspruchungen zu vermindern</a:t>
            </a:r>
          </a:p>
          <a:p>
            <a:r>
              <a:rPr lang="de-DE" dirty="0"/>
              <a:t>Systematisches und reflektiertes Handeln zu fördern</a:t>
            </a:r>
          </a:p>
          <a:p>
            <a:pPr marL="0" indent="0">
              <a:buNone/>
            </a:pPr>
            <a:r>
              <a:rPr lang="de-DE" sz="2800" i="1" dirty="0"/>
              <a:t>(fokussiert Fallsituationen mit Patient*innen)</a:t>
            </a:r>
          </a:p>
        </p:txBody>
      </p:sp>
    </p:spTree>
    <p:extLst>
      <p:ext uri="{BB962C8B-B14F-4D97-AF65-F5344CB8AC3E}">
        <p14:creationId xmlns:p14="http://schemas.microsoft.com/office/powerpoint/2010/main" val="3555106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B3B04C-B36D-4D78-B2E5-C53E367F5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Rahmenbedingungen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2FB299-4431-4959-928D-FDBD57D9E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/>
              <a:t>regelmäßig außerhalb des Stationsdienstes (z. B. 14-tägig) – ggf. a. spontan</a:t>
            </a:r>
          </a:p>
          <a:p>
            <a:r>
              <a:rPr lang="de-DE" sz="2800" dirty="0"/>
              <a:t>maximal 45 Minuten</a:t>
            </a:r>
          </a:p>
          <a:p>
            <a:r>
              <a:rPr lang="de-DE" sz="2800" dirty="0"/>
              <a:t>freiwillig (aber auch im Team bzw. im Rahmen v. Fortbildungen)</a:t>
            </a:r>
          </a:p>
          <a:p>
            <a:r>
              <a:rPr lang="de-DE" sz="2800" dirty="0"/>
              <a:t>ggf. n. Hierarchieebenen getrennt</a:t>
            </a:r>
          </a:p>
          <a:p>
            <a:r>
              <a:rPr lang="de-DE" sz="2800" dirty="0"/>
              <a:t>5 – 8 Personen</a:t>
            </a:r>
          </a:p>
          <a:p>
            <a:r>
              <a:rPr lang="de-DE" sz="2800" dirty="0"/>
              <a:t>geschützter Raum (! Verschwiegenheit!)</a:t>
            </a:r>
          </a:p>
        </p:txBody>
      </p:sp>
    </p:spTree>
    <p:extLst>
      <p:ext uri="{BB962C8B-B14F-4D97-AF65-F5344CB8AC3E}">
        <p14:creationId xmlns:p14="http://schemas.microsoft.com/office/powerpoint/2010/main" val="2035560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A1DA85-24AA-480A-BBDE-6285256CE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Rollen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8C1124-D45A-4A85-B8D7-54A160391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Moderator*in</a:t>
            </a:r>
          </a:p>
          <a:p>
            <a:r>
              <a:rPr lang="de-DE" dirty="0"/>
              <a:t>Fallerzähler*in</a:t>
            </a:r>
          </a:p>
          <a:p>
            <a:r>
              <a:rPr lang="de-DE" dirty="0"/>
              <a:t>Berater*in(</a:t>
            </a:r>
            <a:r>
              <a:rPr lang="de-DE" dirty="0" err="1"/>
              <a:t>nen</a:t>
            </a:r>
            <a:r>
              <a:rPr lang="de-DE" dirty="0"/>
              <a:t>)</a:t>
            </a:r>
          </a:p>
          <a:p>
            <a:r>
              <a:rPr lang="de-DE" dirty="0"/>
              <a:t>Protokollant*in</a:t>
            </a:r>
          </a:p>
          <a:p>
            <a:r>
              <a:rPr lang="de-DE" dirty="0"/>
              <a:t>(ggf. Prozessbeobachter*in)</a:t>
            </a:r>
          </a:p>
        </p:txBody>
      </p:sp>
    </p:spTree>
    <p:extLst>
      <p:ext uri="{BB962C8B-B14F-4D97-AF65-F5344CB8AC3E}">
        <p14:creationId xmlns:p14="http://schemas.microsoft.com/office/powerpoint/2010/main" val="153367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6E10A6-6E6D-4220-B9E0-C49F73965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Phasen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F968B8-701E-4928-80F0-B726A4240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988840"/>
            <a:ext cx="8280920" cy="410716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sz="2300" dirty="0"/>
              <a:t>Phase: Casting zur Verteilung der Rollen (5‘)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300" dirty="0"/>
              <a:t>Phase: Bericht durch Fallerzähler*in – unterstützt durch eine Fallskizze / „Strukturhilfe für die Fallschilderung“ (10‘)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300" dirty="0"/>
              <a:t>Phase: Formulierung der Schlüsselfrage (5‘)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300" dirty="0"/>
              <a:t>Phase: Methodenwahl orientiert an d. Schlüsselfrage (5‘)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300" dirty="0"/>
              <a:t>Phase: Beratung – Fallerzähler*in hört nur zu – Protokollantin fasst stichpunktartig zusammen – Moderatorin achtet auf den Zeitrahmen (10‘)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300" dirty="0"/>
              <a:t>Phase: Abschluss u. Ausblick (10‘)</a:t>
            </a:r>
          </a:p>
        </p:txBody>
      </p:sp>
    </p:spTree>
    <p:extLst>
      <p:ext uri="{BB962C8B-B14F-4D97-AF65-F5344CB8AC3E}">
        <p14:creationId xmlns:p14="http://schemas.microsoft.com/office/powerpoint/2010/main" val="786984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400341-309F-44D7-9BF6-3EBDD0551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Methoden a) – c)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442CBF-86BF-4E61-8F46-B53495122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de-DE" sz="2400" b="1" dirty="0"/>
              <a:t>Brainstorming</a:t>
            </a:r>
            <a:r>
              <a:rPr lang="de-DE" sz="2400" dirty="0"/>
              <a:t> (versch. Lösungsideen) </a:t>
            </a:r>
          </a:p>
          <a:p>
            <a:pPr marL="541338" lvl="1" indent="0">
              <a:buNone/>
            </a:pPr>
            <a:r>
              <a:rPr lang="de-DE" sz="2000" i="1" dirty="0"/>
              <a:t>&lt;-- Was könnte man in einer solchen Situation alles tun?</a:t>
            </a:r>
          </a:p>
          <a:p>
            <a:pPr marL="514350" indent="-514350">
              <a:buFont typeface="+mj-lt"/>
              <a:buAutoNum type="alphaLcPeriod"/>
            </a:pPr>
            <a:r>
              <a:rPr lang="de-DE" sz="2400" b="1" dirty="0"/>
              <a:t>Kopfstand-Brainstorming </a:t>
            </a:r>
            <a:r>
              <a:rPr lang="de-DE" sz="2400" dirty="0"/>
              <a:t>(Ideen in Gegenrichtung z. Schlüsselfrage)</a:t>
            </a:r>
          </a:p>
          <a:p>
            <a:pPr marL="541338" lvl="1" indent="0">
              <a:buNone/>
            </a:pPr>
            <a:r>
              <a:rPr lang="de-DE" sz="2000" i="1" dirty="0"/>
              <a:t>&lt;-- Wie könnte der/die Fallerzähler*in die Situation noch verschlimmern?</a:t>
            </a:r>
          </a:p>
          <a:p>
            <a:pPr marL="514350" indent="-514350">
              <a:buFont typeface="+mj-lt"/>
              <a:buAutoNum type="alphaLcPeriod"/>
            </a:pPr>
            <a:r>
              <a:rPr lang="de-DE" sz="2400" b="1" dirty="0"/>
              <a:t>gute Ratschläge </a:t>
            </a:r>
            <a:r>
              <a:rPr lang="de-DE" sz="2400" dirty="0"/>
              <a:t>(Empfehlungen f. einen Lösungsweg)</a:t>
            </a:r>
          </a:p>
          <a:p>
            <a:pPr marL="541338" lvl="1" indent="0">
              <a:buNone/>
            </a:pPr>
            <a:r>
              <a:rPr lang="de-DE" sz="2000" i="1" dirty="0"/>
              <a:t>&lt;-- Welche Ratschläge habe ich für den/die Fallerzähler*in?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7054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400341-309F-44D7-9BF6-3EBDD0551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Methoden d) – e)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442CBF-86BF-4E61-8F46-B53495122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 startAt="4"/>
            </a:pPr>
            <a:r>
              <a:rPr lang="de-DE" sz="2400" b="1" dirty="0"/>
              <a:t>Resonanzrunde </a:t>
            </a:r>
            <a:r>
              <a:rPr lang="de-DE" sz="2400" dirty="0"/>
              <a:t>(Feedback in Bezug auf die Fallerzählung)</a:t>
            </a:r>
          </a:p>
          <a:p>
            <a:pPr marL="541338" lvl="1" indent="0">
              <a:buNone/>
            </a:pPr>
            <a:r>
              <a:rPr lang="de-DE" sz="2000" i="1" dirty="0"/>
              <a:t>&lt;-- Was / Welche Gefühle (und Gedanken) löst die Fallerzählung bei mir aus? </a:t>
            </a:r>
          </a:p>
          <a:p>
            <a:pPr marL="514350" indent="-514350">
              <a:buFont typeface="+mj-lt"/>
              <a:buAutoNum type="alphaLcPeriod" startAt="4"/>
            </a:pPr>
            <a:r>
              <a:rPr lang="de-DE" sz="2400" b="1" dirty="0"/>
              <a:t>Sharing</a:t>
            </a:r>
            <a:r>
              <a:rPr lang="de-DE" sz="2400" dirty="0"/>
              <a:t> (Bezug z. eigenen Erlebnissen)</a:t>
            </a:r>
          </a:p>
          <a:p>
            <a:pPr marL="541338" lvl="1" indent="0">
              <a:buNone/>
            </a:pPr>
            <a:r>
              <a:rPr lang="de-DE" sz="2000" i="1" dirty="0"/>
              <a:t>&lt;-- An welche Erfahrungen erinnert mich die Falldarstellung?</a:t>
            </a:r>
          </a:p>
          <a:p>
            <a:pPr marL="514350" indent="-514350">
              <a:buFont typeface="+mj-lt"/>
              <a:buAutoNum type="alphaLcPeriod" startAt="4"/>
            </a:pPr>
            <a:r>
              <a:rPr lang="de-DE" sz="2400" b="1" dirty="0"/>
              <a:t>Kurze Kommentare </a:t>
            </a:r>
            <a:r>
              <a:rPr lang="de-DE" sz="2400" dirty="0"/>
              <a:t>(</a:t>
            </a:r>
            <a:r>
              <a:rPr lang="de-DE" sz="2400" dirty="0" err="1"/>
              <a:t>Sellungnahme</a:t>
            </a:r>
            <a:r>
              <a:rPr lang="de-DE" sz="2400" dirty="0"/>
              <a:t> zum Geschehen abgeben)</a:t>
            </a:r>
          </a:p>
          <a:p>
            <a:pPr marL="541338" lvl="1" indent="0">
              <a:buNone/>
            </a:pPr>
            <a:r>
              <a:rPr lang="de-DE" sz="2000" i="1" dirty="0"/>
              <a:t>&lt;-- Was ist mir an den Inhalten bzw. der Art der Falldarstellung aufgefallen?</a:t>
            </a:r>
          </a:p>
          <a:p>
            <a:pPr marL="514350" indent="-514350">
              <a:buFont typeface="+mj-lt"/>
              <a:buAutoNum type="alphaLcPeriod" startAt="4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2060503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Marketing Plan</Template>
  <TotalTime>0</TotalTime>
  <Words>473</Words>
  <Application>Microsoft Office PowerPoint</Application>
  <PresentationFormat>Bildschirmpräsentation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Verdana</vt:lpstr>
      <vt:lpstr>Wingdings</vt:lpstr>
      <vt:lpstr>Standarddesign</vt:lpstr>
      <vt:lpstr>Kollegiale Beratung (und Supervision)</vt:lpstr>
      <vt:lpstr>Kollegialen Beratung in der Pflege</vt:lpstr>
      <vt:lpstr>Entwicklung …</vt:lpstr>
      <vt:lpstr>Zielsetzung</vt:lpstr>
      <vt:lpstr>Rahmenbedingungen</vt:lpstr>
      <vt:lpstr>Rollen</vt:lpstr>
      <vt:lpstr>Phasen</vt:lpstr>
      <vt:lpstr>Methoden a) – c)</vt:lpstr>
      <vt:lpstr>Methoden d) – e)</vt:lpstr>
      <vt:lpstr>Abschluss</vt:lpstr>
      <vt:lpstr>Literatur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Sabine Muths</dc:creator>
  <cp:lastModifiedBy>Sabine Muths</cp:lastModifiedBy>
  <cp:revision>19</cp:revision>
  <dcterms:created xsi:type="dcterms:W3CDTF">1601-01-01T00:00:00Z</dcterms:created>
  <dcterms:modified xsi:type="dcterms:W3CDTF">2018-07-28T14:59:25Z</dcterms:modified>
</cp:coreProperties>
</file>