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9" r:id="rId5"/>
    <p:sldId id="261" r:id="rId6"/>
    <p:sldId id="262" r:id="rId7"/>
    <p:sldId id="258" r:id="rId8"/>
    <p:sldId id="260" r:id="rId9"/>
    <p:sldId id="265" r:id="rId10"/>
    <p:sldId id="263" r:id="rId11"/>
    <p:sldId id="264" r:id="rId12"/>
    <p:sldId id="271" r:id="rId13"/>
    <p:sldId id="282" r:id="rId14"/>
    <p:sldId id="281" r:id="rId15"/>
    <p:sldId id="272" r:id="rId16"/>
    <p:sldId id="273" r:id="rId17"/>
    <p:sldId id="266" r:id="rId18"/>
    <p:sldId id="274" r:id="rId19"/>
    <p:sldId id="267" r:id="rId20"/>
    <p:sldId id="270" r:id="rId21"/>
    <p:sldId id="269" r:id="rId22"/>
    <p:sldId id="275" r:id="rId23"/>
    <p:sldId id="280" r:id="rId24"/>
    <p:sldId id="276" r:id="rId25"/>
    <p:sldId id="285" r:id="rId26"/>
    <p:sldId id="284" r:id="rId27"/>
    <p:sldId id="277" r:id="rId28"/>
    <p:sldId id="283" r:id="rId29"/>
    <p:sldId id="278" r:id="rId30"/>
    <p:sldId id="279" r:id="rId31"/>
    <p:sldId id="286" r:id="rId32"/>
    <p:sldId id="287" r:id="rId33"/>
    <p:sldId id="288" r:id="rId3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78" d="100"/>
          <a:sy n="78" d="100"/>
        </p:scale>
        <p:origin x="18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054A1-6AEE-4F2F-ADAB-246315A45C22}"/>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60D8D027-EA6F-4969-A531-6DC5653F45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26FDDA9-5E72-4854-98FD-E262CEBA4C7B}"/>
              </a:ext>
            </a:extLst>
          </p:cNvPr>
          <p:cNvSpPr>
            <a:spLocks noGrp="1"/>
          </p:cNvSpPr>
          <p:nvPr>
            <p:ph type="dt" sz="half" idx="10"/>
          </p:nvPr>
        </p:nvSpPr>
        <p:spPr/>
        <p:txBody>
          <a:bodyPr/>
          <a:lstStyle/>
          <a:p>
            <a:fld id="{60832262-AA8E-46F8-9434-F8143702CAF2}" type="datetimeFigureOut">
              <a:rPr lang="de-DE" smtClean="0"/>
              <a:t>10.10.2018</a:t>
            </a:fld>
            <a:endParaRPr lang="de-DE"/>
          </a:p>
        </p:txBody>
      </p:sp>
      <p:sp>
        <p:nvSpPr>
          <p:cNvPr id="5" name="Fußzeilenplatzhalter 4">
            <a:extLst>
              <a:ext uri="{FF2B5EF4-FFF2-40B4-BE49-F238E27FC236}">
                <a16:creationId xmlns:a16="http://schemas.microsoft.com/office/drawing/2014/main" id="{BCE16C88-05C2-435F-BA4F-1B4566C7811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ABFD6E2-D6DA-4879-813D-915AC8BBF3C3}"/>
              </a:ext>
            </a:extLst>
          </p:cNvPr>
          <p:cNvSpPr>
            <a:spLocks noGrp="1"/>
          </p:cNvSpPr>
          <p:nvPr>
            <p:ph type="sldNum" sz="quarter" idx="12"/>
          </p:nvPr>
        </p:nvSpPr>
        <p:spPr/>
        <p:txBody>
          <a:bodyPr/>
          <a:lstStyle/>
          <a:p>
            <a:fld id="{3EFB4D33-5F65-416F-9BF1-A06A8010B6F1}" type="slidenum">
              <a:rPr lang="de-DE" smtClean="0"/>
              <a:t>‹Nr.›</a:t>
            </a:fld>
            <a:endParaRPr lang="de-DE"/>
          </a:p>
        </p:txBody>
      </p:sp>
    </p:spTree>
    <p:extLst>
      <p:ext uri="{BB962C8B-B14F-4D97-AF65-F5344CB8AC3E}">
        <p14:creationId xmlns:p14="http://schemas.microsoft.com/office/powerpoint/2010/main" val="1878532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A2F35B-44F9-403E-BC06-77D1D69EF95A}"/>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2E7F817-6847-422F-8345-C97C13B59725}"/>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DBF62B7-E8F4-4A85-A81B-76A2F5421C7E}"/>
              </a:ext>
            </a:extLst>
          </p:cNvPr>
          <p:cNvSpPr>
            <a:spLocks noGrp="1"/>
          </p:cNvSpPr>
          <p:nvPr>
            <p:ph type="dt" sz="half" idx="10"/>
          </p:nvPr>
        </p:nvSpPr>
        <p:spPr/>
        <p:txBody>
          <a:bodyPr/>
          <a:lstStyle/>
          <a:p>
            <a:fld id="{60832262-AA8E-46F8-9434-F8143702CAF2}" type="datetimeFigureOut">
              <a:rPr lang="de-DE" smtClean="0"/>
              <a:t>10.10.2018</a:t>
            </a:fld>
            <a:endParaRPr lang="de-DE"/>
          </a:p>
        </p:txBody>
      </p:sp>
      <p:sp>
        <p:nvSpPr>
          <p:cNvPr id="5" name="Fußzeilenplatzhalter 4">
            <a:extLst>
              <a:ext uri="{FF2B5EF4-FFF2-40B4-BE49-F238E27FC236}">
                <a16:creationId xmlns:a16="http://schemas.microsoft.com/office/drawing/2014/main" id="{D418CD19-4F81-4058-8C31-5AE7F152AAC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5B8C736-3A38-420F-B0D7-4E44877FC881}"/>
              </a:ext>
            </a:extLst>
          </p:cNvPr>
          <p:cNvSpPr>
            <a:spLocks noGrp="1"/>
          </p:cNvSpPr>
          <p:nvPr>
            <p:ph type="sldNum" sz="quarter" idx="12"/>
          </p:nvPr>
        </p:nvSpPr>
        <p:spPr/>
        <p:txBody>
          <a:bodyPr/>
          <a:lstStyle/>
          <a:p>
            <a:fld id="{3EFB4D33-5F65-416F-9BF1-A06A8010B6F1}" type="slidenum">
              <a:rPr lang="de-DE" smtClean="0"/>
              <a:t>‹Nr.›</a:t>
            </a:fld>
            <a:endParaRPr lang="de-DE"/>
          </a:p>
        </p:txBody>
      </p:sp>
    </p:spTree>
    <p:extLst>
      <p:ext uri="{BB962C8B-B14F-4D97-AF65-F5344CB8AC3E}">
        <p14:creationId xmlns:p14="http://schemas.microsoft.com/office/powerpoint/2010/main" val="692648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2BA323D8-32E7-494A-805B-ABFC0705A09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44CE9C4-AEEC-4300-A62C-C47940E383CD}"/>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3DD5D0B-46AD-4EF7-BE08-EF30AA466C23}"/>
              </a:ext>
            </a:extLst>
          </p:cNvPr>
          <p:cNvSpPr>
            <a:spLocks noGrp="1"/>
          </p:cNvSpPr>
          <p:nvPr>
            <p:ph type="dt" sz="half" idx="10"/>
          </p:nvPr>
        </p:nvSpPr>
        <p:spPr/>
        <p:txBody>
          <a:bodyPr/>
          <a:lstStyle/>
          <a:p>
            <a:fld id="{60832262-AA8E-46F8-9434-F8143702CAF2}" type="datetimeFigureOut">
              <a:rPr lang="de-DE" smtClean="0"/>
              <a:t>10.10.2018</a:t>
            </a:fld>
            <a:endParaRPr lang="de-DE"/>
          </a:p>
        </p:txBody>
      </p:sp>
      <p:sp>
        <p:nvSpPr>
          <p:cNvPr id="5" name="Fußzeilenplatzhalter 4">
            <a:extLst>
              <a:ext uri="{FF2B5EF4-FFF2-40B4-BE49-F238E27FC236}">
                <a16:creationId xmlns:a16="http://schemas.microsoft.com/office/drawing/2014/main" id="{3609A0BF-7229-4243-B13C-76657134356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9F22623-BE64-4526-83B8-E3E38F28B7D7}"/>
              </a:ext>
            </a:extLst>
          </p:cNvPr>
          <p:cNvSpPr>
            <a:spLocks noGrp="1"/>
          </p:cNvSpPr>
          <p:nvPr>
            <p:ph type="sldNum" sz="quarter" idx="12"/>
          </p:nvPr>
        </p:nvSpPr>
        <p:spPr/>
        <p:txBody>
          <a:bodyPr/>
          <a:lstStyle/>
          <a:p>
            <a:fld id="{3EFB4D33-5F65-416F-9BF1-A06A8010B6F1}" type="slidenum">
              <a:rPr lang="de-DE" smtClean="0"/>
              <a:t>‹Nr.›</a:t>
            </a:fld>
            <a:endParaRPr lang="de-DE"/>
          </a:p>
        </p:txBody>
      </p:sp>
    </p:spTree>
    <p:extLst>
      <p:ext uri="{BB962C8B-B14F-4D97-AF65-F5344CB8AC3E}">
        <p14:creationId xmlns:p14="http://schemas.microsoft.com/office/powerpoint/2010/main" val="1816065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4C93EA-594F-4376-988B-78B6185A9C0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B5A31BA-4EDB-47CA-A4C7-8ED3F210D7A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072C6E2-EBE7-465D-B2C3-4B510CC75BC3}"/>
              </a:ext>
            </a:extLst>
          </p:cNvPr>
          <p:cNvSpPr>
            <a:spLocks noGrp="1"/>
          </p:cNvSpPr>
          <p:nvPr>
            <p:ph type="dt" sz="half" idx="10"/>
          </p:nvPr>
        </p:nvSpPr>
        <p:spPr/>
        <p:txBody>
          <a:bodyPr/>
          <a:lstStyle/>
          <a:p>
            <a:fld id="{60832262-AA8E-46F8-9434-F8143702CAF2}" type="datetimeFigureOut">
              <a:rPr lang="de-DE" smtClean="0"/>
              <a:t>10.10.2018</a:t>
            </a:fld>
            <a:endParaRPr lang="de-DE"/>
          </a:p>
        </p:txBody>
      </p:sp>
      <p:sp>
        <p:nvSpPr>
          <p:cNvPr id="5" name="Fußzeilenplatzhalter 4">
            <a:extLst>
              <a:ext uri="{FF2B5EF4-FFF2-40B4-BE49-F238E27FC236}">
                <a16:creationId xmlns:a16="http://schemas.microsoft.com/office/drawing/2014/main" id="{0F211296-7437-43AC-8182-C009E796CB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7330BE3-4449-4B02-A5E0-F9964614970D}"/>
              </a:ext>
            </a:extLst>
          </p:cNvPr>
          <p:cNvSpPr>
            <a:spLocks noGrp="1"/>
          </p:cNvSpPr>
          <p:nvPr>
            <p:ph type="sldNum" sz="quarter" idx="12"/>
          </p:nvPr>
        </p:nvSpPr>
        <p:spPr/>
        <p:txBody>
          <a:bodyPr/>
          <a:lstStyle/>
          <a:p>
            <a:fld id="{3EFB4D33-5F65-416F-9BF1-A06A8010B6F1}" type="slidenum">
              <a:rPr lang="de-DE" smtClean="0"/>
              <a:t>‹Nr.›</a:t>
            </a:fld>
            <a:endParaRPr lang="de-DE"/>
          </a:p>
        </p:txBody>
      </p:sp>
    </p:spTree>
    <p:extLst>
      <p:ext uri="{BB962C8B-B14F-4D97-AF65-F5344CB8AC3E}">
        <p14:creationId xmlns:p14="http://schemas.microsoft.com/office/powerpoint/2010/main" val="347163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59A4E6-1A2D-473F-A98C-5C1372E108BE}"/>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ABC0934B-6AA1-480A-9452-17472347D6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1E66645-789C-4F45-BD55-11D88F1548D5}"/>
              </a:ext>
            </a:extLst>
          </p:cNvPr>
          <p:cNvSpPr>
            <a:spLocks noGrp="1"/>
          </p:cNvSpPr>
          <p:nvPr>
            <p:ph type="dt" sz="half" idx="10"/>
          </p:nvPr>
        </p:nvSpPr>
        <p:spPr/>
        <p:txBody>
          <a:bodyPr/>
          <a:lstStyle/>
          <a:p>
            <a:fld id="{60832262-AA8E-46F8-9434-F8143702CAF2}" type="datetimeFigureOut">
              <a:rPr lang="de-DE" smtClean="0"/>
              <a:t>10.10.2018</a:t>
            </a:fld>
            <a:endParaRPr lang="de-DE"/>
          </a:p>
        </p:txBody>
      </p:sp>
      <p:sp>
        <p:nvSpPr>
          <p:cNvPr id="5" name="Fußzeilenplatzhalter 4">
            <a:extLst>
              <a:ext uri="{FF2B5EF4-FFF2-40B4-BE49-F238E27FC236}">
                <a16:creationId xmlns:a16="http://schemas.microsoft.com/office/drawing/2014/main" id="{11EAB89C-5912-471B-B284-6963E483762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9C9E9A9-E94C-4CB9-A78F-9175020A8D39}"/>
              </a:ext>
            </a:extLst>
          </p:cNvPr>
          <p:cNvSpPr>
            <a:spLocks noGrp="1"/>
          </p:cNvSpPr>
          <p:nvPr>
            <p:ph type="sldNum" sz="quarter" idx="12"/>
          </p:nvPr>
        </p:nvSpPr>
        <p:spPr/>
        <p:txBody>
          <a:bodyPr/>
          <a:lstStyle/>
          <a:p>
            <a:fld id="{3EFB4D33-5F65-416F-9BF1-A06A8010B6F1}" type="slidenum">
              <a:rPr lang="de-DE" smtClean="0"/>
              <a:t>‹Nr.›</a:t>
            </a:fld>
            <a:endParaRPr lang="de-DE"/>
          </a:p>
        </p:txBody>
      </p:sp>
    </p:spTree>
    <p:extLst>
      <p:ext uri="{BB962C8B-B14F-4D97-AF65-F5344CB8AC3E}">
        <p14:creationId xmlns:p14="http://schemas.microsoft.com/office/powerpoint/2010/main" val="429656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10816E-609B-41BB-A286-88D97415CAD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94D5C55-E26E-477D-836F-5CA73990E24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B38BE3CB-7933-4C68-8CCA-EFD122C0793A}"/>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D8DF3023-909F-4496-B9E6-7382C482204D}"/>
              </a:ext>
            </a:extLst>
          </p:cNvPr>
          <p:cNvSpPr>
            <a:spLocks noGrp="1"/>
          </p:cNvSpPr>
          <p:nvPr>
            <p:ph type="dt" sz="half" idx="10"/>
          </p:nvPr>
        </p:nvSpPr>
        <p:spPr/>
        <p:txBody>
          <a:bodyPr/>
          <a:lstStyle/>
          <a:p>
            <a:fld id="{60832262-AA8E-46F8-9434-F8143702CAF2}" type="datetimeFigureOut">
              <a:rPr lang="de-DE" smtClean="0"/>
              <a:t>10.10.2018</a:t>
            </a:fld>
            <a:endParaRPr lang="de-DE"/>
          </a:p>
        </p:txBody>
      </p:sp>
      <p:sp>
        <p:nvSpPr>
          <p:cNvPr id="6" name="Fußzeilenplatzhalter 5">
            <a:extLst>
              <a:ext uri="{FF2B5EF4-FFF2-40B4-BE49-F238E27FC236}">
                <a16:creationId xmlns:a16="http://schemas.microsoft.com/office/drawing/2014/main" id="{6E75D59B-855C-4C0D-BAA8-22A36873830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E411205-724E-4B37-A9CA-753EE2A6D363}"/>
              </a:ext>
            </a:extLst>
          </p:cNvPr>
          <p:cNvSpPr>
            <a:spLocks noGrp="1"/>
          </p:cNvSpPr>
          <p:nvPr>
            <p:ph type="sldNum" sz="quarter" idx="12"/>
          </p:nvPr>
        </p:nvSpPr>
        <p:spPr/>
        <p:txBody>
          <a:bodyPr/>
          <a:lstStyle/>
          <a:p>
            <a:fld id="{3EFB4D33-5F65-416F-9BF1-A06A8010B6F1}" type="slidenum">
              <a:rPr lang="de-DE" smtClean="0"/>
              <a:t>‹Nr.›</a:t>
            </a:fld>
            <a:endParaRPr lang="de-DE"/>
          </a:p>
        </p:txBody>
      </p:sp>
    </p:spTree>
    <p:extLst>
      <p:ext uri="{BB962C8B-B14F-4D97-AF65-F5344CB8AC3E}">
        <p14:creationId xmlns:p14="http://schemas.microsoft.com/office/powerpoint/2010/main" val="3983027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548527-9369-4F23-B315-7B7B44EC1E18}"/>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BB25FA2-720C-4A29-BFC5-EA6F2E6E3B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8FAE1FE-0FC2-4F99-B70E-7AC7400819CF}"/>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86804D5-C813-41B3-B3B5-46C544E81D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4973604-3B5A-49F4-807F-4C454C5E4AA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F4D8816C-CD61-4769-B27B-A048780EDABC}"/>
              </a:ext>
            </a:extLst>
          </p:cNvPr>
          <p:cNvSpPr>
            <a:spLocks noGrp="1"/>
          </p:cNvSpPr>
          <p:nvPr>
            <p:ph type="dt" sz="half" idx="10"/>
          </p:nvPr>
        </p:nvSpPr>
        <p:spPr/>
        <p:txBody>
          <a:bodyPr/>
          <a:lstStyle/>
          <a:p>
            <a:fld id="{60832262-AA8E-46F8-9434-F8143702CAF2}" type="datetimeFigureOut">
              <a:rPr lang="de-DE" smtClean="0"/>
              <a:t>10.10.2018</a:t>
            </a:fld>
            <a:endParaRPr lang="de-DE"/>
          </a:p>
        </p:txBody>
      </p:sp>
      <p:sp>
        <p:nvSpPr>
          <p:cNvPr id="8" name="Fußzeilenplatzhalter 7">
            <a:extLst>
              <a:ext uri="{FF2B5EF4-FFF2-40B4-BE49-F238E27FC236}">
                <a16:creationId xmlns:a16="http://schemas.microsoft.com/office/drawing/2014/main" id="{9D217242-AD6A-48AE-B7D1-75142099985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233290A-FD8D-4313-B8C5-E1DFB1933C21}"/>
              </a:ext>
            </a:extLst>
          </p:cNvPr>
          <p:cNvSpPr>
            <a:spLocks noGrp="1"/>
          </p:cNvSpPr>
          <p:nvPr>
            <p:ph type="sldNum" sz="quarter" idx="12"/>
          </p:nvPr>
        </p:nvSpPr>
        <p:spPr/>
        <p:txBody>
          <a:bodyPr/>
          <a:lstStyle/>
          <a:p>
            <a:fld id="{3EFB4D33-5F65-416F-9BF1-A06A8010B6F1}" type="slidenum">
              <a:rPr lang="de-DE" smtClean="0"/>
              <a:t>‹Nr.›</a:t>
            </a:fld>
            <a:endParaRPr lang="de-DE"/>
          </a:p>
        </p:txBody>
      </p:sp>
    </p:spTree>
    <p:extLst>
      <p:ext uri="{BB962C8B-B14F-4D97-AF65-F5344CB8AC3E}">
        <p14:creationId xmlns:p14="http://schemas.microsoft.com/office/powerpoint/2010/main" val="729957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04B449-24AC-4083-AE59-4976A1982704}"/>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B99D5408-7CEE-4CF5-9DCB-F251C525320C}"/>
              </a:ext>
            </a:extLst>
          </p:cNvPr>
          <p:cNvSpPr>
            <a:spLocks noGrp="1"/>
          </p:cNvSpPr>
          <p:nvPr>
            <p:ph type="dt" sz="half" idx="10"/>
          </p:nvPr>
        </p:nvSpPr>
        <p:spPr/>
        <p:txBody>
          <a:bodyPr/>
          <a:lstStyle/>
          <a:p>
            <a:fld id="{60832262-AA8E-46F8-9434-F8143702CAF2}" type="datetimeFigureOut">
              <a:rPr lang="de-DE" smtClean="0"/>
              <a:t>10.10.2018</a:t>
            </a:fld>
            <a:endParaRPr lang="de-DE"/>
          </a:p>
        </p:txBody>
      </p:sp>
      <p:sp>
        <p:nvSpPr>
          <p:cNvPr id="4" name="Fußzeilenplatzhalter 3">
            <a:extLst>
              <a:ext uri="{FF2B5EF4-FFF2-40B4-BE49-F238E27FC236}">
                <a16:creationId xmlns:a16="http://schemas.microsoft.com/office/drawing/2014/main" id="{1F57C046-43B0-4BD0-AE16-8FA028A9863D}"/>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30DDC983-9AE0-423C-9702-3355E5FE450C}"/>
              </a:ext>
            </a:extLst>
          </p:cNvPr>
          <p:cNvSpPr>
            <a:spLocks noGrp="1"/>
          </p:cNvSpPr>
          <p:nvPr>
            <p:ph type="sldNum" sz="quarter" idx="12"/>
          </p:nvPr>
        </p:nvSpPr>
        <p:spPr/>
        <p:txBody>
          <a:bodyPr/>
          <a:lstStyle/>
          <a:p>
            <a:fld id="{3EFB4D33-5F65-416F-9BF1-A06A8010B6F1}" type="slidenum">
              <a:rPr lang="de-DE" smtClean="0"/>
              <a:t>‹Nr.›</a:t>
            </a:fld>
            <a:endParaRPr lang="de-DE"/>
          </a:p>
        </p:txBody>
      </p:sp>
    </p:spTree>
    <p:extLst>
      <p:ext uri="{BB962C8B-B14F-4D97-AF65-F5344CB8AC3E}">
        <p14:creationId xmlns:p14="http://schemas.microsoft.com/office/powerpoint/2010/main" val="4132258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EF3F156-4EC5-4ADB-AC14-4571E6E0AAF8}"/>
              </a:ext>
            </a:extLst>
          </p:cNvPr>
          <p:cNvSpPr>
            <a:spLocks noGrp="1"/>
          </p:cNvSpPr>
          <p:nvPr>
            <p:ph type="dt" sz="half" idx="10"/>
          </p:nvPr>
        </p:nvSpPr>
        <p:spPr/>
        <p:txBody>
          <a:bodyPr/>
          <a:lstStyle/>
          <a:p>
            <a:fld id="{60832262-AA8E-46F8-9434-F8143702CAF2}" type="datetimeFigureOut">
              <a:rPr lang="de-DE" smtClean="0"/>
              <a:t>10.10.2018</a:t>
            </a:fld>
            <a:endParaRPr lang="de-DE"/>
          </a:p>
        </p:txBody>
      </p:sp>
      <p:sp>
        <p:nvSpPr>
          <p:cNvPr id="3" name="Fußzeilenplatzhalter 2">
            <a:extLst>
              <a:ext uri="{FF2B5EF4-FFF2-40B4-BE49-F238E27FC236}">
                <a16:creationId xmlns:a16="http://schemas.microsoft.com/office/drawing/2014/main" id="{D324414A-1C62-41AE-908A-B72E3693A1D0}"/>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996C752C-E08A-4312-AA9A-A555CE3118F8}"/>
              </a:ext>
            </a:extLst>
          </p:cNvPr>
          <p:cNvSpPr>
            <a:spLocks noGrp="1"/>
          </p:cNvSpPr>
          <p:nvPr>
            <p:ph type="sldNum" sz="quarter" idx="12"/>
          </p:nvPr>
        </p:nvSpPr>
        <p:spPr/>
        <p:txBody>
          <a:bodyPr/>
          <a:lstStyle/>
          <a:p>
            <a:fld id="{3EFB4D33-5F65-416F-9BF1-A06A8010B6F1}" type="slidenum">
              <a:rPr lang="de-DE" smtClean="0"/>
              <a:t>‹Nr.›</a:t>
            </a:fld>
            <a:endParaRPr lang="de-DE"/>
          </a:p>
        </p:txBody>
      </p:sp>
    </p:spTree>
    <p:extLst>
      <p:ext uri="{BB962C8B-B14F-4D97-AF65-F5344CB8AC3E}">
        <p14:creationId xmlns:p14="http://schemas.microsoft.com/office/powerpoint/2010/main" val="746431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FEC57-C7A1-4A31-BBBB-8819731C3B5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FA61598-E1E3-4486-A7B0-DCE92A9AA3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BB5906A8-9A49-4D07-AB88-7575122979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180A483-854D-4D5C-AAB9-00BAD716C392}"/>
              </a:ext>
            </a:extLst>
          </p:cNvPr>
          <p:cNvSpPr>
            <a:spLocks noGrp="1"/>
          </p:cNvSpPr>
          <p:nvPr>
            <p:ph type="dt" sz="half" idx="10"/>
          </p:nvPr>
        </p:nvSpPr>
        <p:spPr/>
        <p:txBody>
          <a:bodyPr/>
          <a:lstStyle/>
          <a:p>
            <a:fld id="{60832262-AA8E-46F8-9434-F8143702CAF2}" type="datetimeFigureOut">
              <a:rPr lang="de-DE" smtClean="0"/>
              <a:t>10.10.2018</a:t>
            </a:fld>
            <a:endParaRPr lang="de-DE"/>
          </a:p>
        </p:txBody>
      </p:sp>
      <p:sp>
        <p:nvSpPr>
          <p:cNvPr id="6" name="Fußzeilenplatzhalter 5">
            <a:extLst>
              <a:ext uri="{FF2B5EF4-FFF2-40B4-BE49-F238E27FC236}">
                <a16:creationId xmlns:a16="http://schemas.microsoft.com/office/drawing/2014/main" id="{9F65BA75-A98E-489F-8D14-0FE1659FF26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36468A5-43D9-46EF-A13E-01CBC6AC5300}"/>
              </a:ext>
            </a:extLst>
          </p:cNvPr>
          <p:cNvSpPr>
            <a:spLocks noGrp="1"/>
          </p:cNvSpPr>
          <p:nvPr>
            <p:ph type="sldNum" sz="quarter" idx="12"/>
          </p:nvPr>
        </p:nvSpPr>
        <p:spPr/>
        <p:txBody>
          <a:bodyPr/>
          <a:lstStyle/>
          <a:p>
            <a:fld id="{3EFB4D33-5F65-416F-9BF1-A06A8010B6F1}" type="slidenum">
              <a:rPr lang="de-DE" smtClean="0"/>
              <a:t>‹Nr.›</a:t>
            </a:fld>
            <a:endParaRPr lang="de-DE"/>
          </a:p>
        </p:txBody>
      </p:sp>
    </p:spTree>
    <p:extLst>
      <p:ext uri="{BB962C8B-B14F-4D97-AF65-F5344CB8AC3E}">
        <p14:creationId xmlns:p14="http://schemas.microsoft.com/office/powerpoint/2010/main" val="1072792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351430-A96B-4B60-B0A8-54B3EB01514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F5AE330C-C670-43E9-B4EC-4B378202F9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1B157EDB-7950-4ADA-B9DB-66AA1B376D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1DADE89-3F0F-49C6-A4DD-BC61D2FD6B5E}"/>
              </a:ext>
            </a:extLst>
          </p:cNvPr>
          <p:cNvSpPr>
            <a:spLocks noGrp="1"/>
          </p:cNvSpPr>
          <p:nvPr>
            <p:ph type="dt" sz="half" idx="10"/>
          </p:nvPr>
        </p:nvSpPr>
        <p:spPr/>
        <p:txBody>
          <a:bodyPr/>
          <a:lstStyle/>
          <a:p>
            <a:fld id="{60832262-AA8E-46F8-9434-F8143702CAF2}" type="datetimeFigureOut">
              <a:rPr lang="de-DE" smtClean="0"/>
              <a:t>10.10.2018</a:t>
            </a:fld>
            <a:endParaRPr lang="de-DE"/>
          </a:p>
        </p:txBody>
      </p:sp>
      <p:sp>
        <p:nvSpPr>
          <p:cNvPr id="6" name="Fußzeilenplatzhalter 5">
            <a:extLst>
              <a:ext uri="{FF2B5EF4-FFF2-40B4-BE49-F238E27FC236}">
                <a16:creationId xmlns:a16="http://schemas.microsoft.com/office/drawing/2014/main" id="{F54283C8-26B4-4511-B4B8-11C67B978DC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DAC2A37-B7AA-44C9-8CE2-A596F79C6E50}"/>
              </a:ext>
            </a:extLst>
          </p:cNvPr>
          <p:cNvSpPr>
            <a:spLocks noGrp="1"/>
          </p:cNvSpPr>
          <p:nvPr>
            <p:ph type="sldNum" sz="quarter" idx="12"/>
          </p:nvPr>
        </p:nvSpPr>
        <p:spPr/>
        <p:txBody>
          <a:bodyPr/>
          <a:lstStyle/>
          <a:p>
            <a:fld id="{3EFB4D33-5F65-416F-9BF1-A06A8010B6F1}" type="slidenum">
              <a:rPr lang="de-DE" smtClean="0"/>
              <a:t>‹Nr.›</a:t>
            </a:fld>
            <a:endParaRPr lang="de-DE"/>
          </a:p>
        </p:txBody>
      </p:sp>
    </p:spTree>
    <p:extLst>
      <p:ext uri="{BB962C8B-B14F-4D97-AF65-F5344CB8AC3E}">
        <p14:creationId xmlns:p14="http://schemas.microsoft.com/office/powerpoint/2010/main" val="1528003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811A291-AACD-4B27-92B9-A3D188CD25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FCF93A91-9901-45A1-858C-CE338BC1EF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8188B58-7E9E-46BA-86D1-236CDB7C8F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832262-AA8E-46F8-9434-F8143702CAF2}" type="datetimeFigureOut">
              <a:rPr lang="de-DE" smtClean="0"/>
              <a:t>10.10.2018</a:t>
            </a:fld>
            <a:endParaRPr lang="de-DE"/>
          </a:p>
        </p:txBody>
      </p:sp>
      <p:sp>
        <p:nvSpPr>
          <p:cNvPr id="5" name="Fußzeilenplatzhalter 4">
            <a:extLst>
              <a:ext uri="{FF2B5EF4-FFF2-40B4-BE49-F238E27FC236}">
                <a16:creationId xmlns:a16="http://schemas.microsoft.com/office/drawing/2014/main" id="{02642373-8EEF-47CA-BBAD-FD18DFDFC7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A3ED4915-DF4E-484D-A7E9-1807A0B835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B4D33-5F65-416F-9BF1-A06A8010B6F1}" type="slidenum">
              <a:rPr lang="de-DE" smtClean="0"/>
              <a:t>‹Nr.›</a:t>
            </a:fld>
            <a:endParaRPr lang="de-DE"/>
          </a:p>
        </p:txBody>
      </p:sp>
    </p:spTree>
    <p:extLst>
      <p:ext uri="{BB962C8B-B14F-4D97-AF65-F5344CB8AC3E}">
        <p14:creationId xmlns:p14="http://schemas.microsoft.com/office/powerpoint/2010/main" val="493799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D1F127-F6F6-41A3-BF0D-A826DC0BAE76}"/>
              </a:ext>
            </a:extLst>
          </p:cNvPr>
          <p:cNvSpPr>
            <a:spLocks noGrp="1"/>
          </p:cNvSpPr>
          <p:nvPr>
            <p:ph type="ctrTitle"/>
          </p:nvPr>
        </p:nvSpPr>
        <p:spPr>
          <a:xfrm>
            <a:off x="1524000" y="1122363"/>
            <a:ext cx="9144000" cy="5248940"/>
          </a:xfrm>
        </p:spPr>
        <p:txBody>
          <a:bodyPr>
            <a:normAutofit fontScale="90000"/>
          </a:bodyPr>
          <a:lstStyle/>
          <a:p>
            <a:r>
              <a:rPr lang="de-DE" dirty="0"/>
              <a:t>Kommunikation Beratung Anleitung Begleitung Unterstützung Information  Schulung Edukation Beratung beraten informieren schulen Mikroschulung patientenzentriert motivationsorientiert Pflege</a:t>
            </a:r>
          </a:p>
        </p:txBody>
      </p:sp>
    </p:spTree>
    <p:extLst>
      <p:ext uri="{BB962C8B-B14F-4D97-AF65-F5344CB8AC3E}">
        <p14:creationId xmlns:p14="http://schemas.microsoft.com/office/powerpoint/2010/main" val="1985171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8792B4-0C99-4DE3-A32B-16CDAE7102C1}"/>
              </a:ext>
            </a:extLst>
          </p:cNvPr>
          <p:cNvSpPr>
            <a:spLocks noGrp="1"/>
          </p:cNvSpPr>
          <p:nvPr>
            <p:ph type="title"/>
          </p:nvPr>
        </p:nvSpPr>
        <p:spPr>
          <a:xfrm>
            <a:off x="838200" y="365125"/>
            <a:ext cx="10515600" cy="1325563"/>
          </a:xfrm>
        </p:spPr>
        <p:txBody>
          <a:bodyPr/>
          <a:lstStyle/>
          <a:p>
            <a:r>
              <a:rPr lang="de-DE" dirty="0"/>
              <a:t>Was wird getan?</a:t>
            </a:r>
          </a:p>
        </p:txBody>
      </p:sp>
      <p:sp>
        <p:nvSpPr>
          <p:cNvPr id="3" name="Inhaltsplatzhalter 2">
            <a:extLst>
              <a:ext uri="{FF2B5EF4-FFF2-40B4-BE49-F238E27FC236}">
                <a16:creationId xmlns:a16="http://schemas.microsoft.com/office/drawing/2014/main" id="{C43609BC-557D-45E3-9D56-0CDC203F96CA}"/>
              </a:ext>
            </a:extLst>
          </p:cNvPr>
          <p:cNvSpPr>
            <a:spLocks noGrp="1"/>
          </p:cNvSpPr>
          <p:nvPr>
            <p:ph idx="1"/>
          </p:nvPr>
        </p:nvSpPr>
        <p:spPr>
          <a:xfrm>
            <a:off x="838200" y="1825625"/>
            <a:ext cx="10515600" cy="4667250"/>
          </a:xfrm>
        </p:spPr>
        <p:txBody>
          <a:bodyPr>
            <a:normAutofit fontScale="62500" lnSpcReduction="20000"/>
          </a:bodyPr>
          <a:lstStyle/>
          <a:p>
            <a:pPr>
              <a:lnSpc>
                <a:spcPct val="120000"/>
              </a:lnSpc>
              <a:spcBef>
                <a:spcPts val="0"/>
              </a:spcBef>
            </a:pPr>
            <a:r>
              <a:rPr lang="de-DE" dirty="0"/>
              <a:t>Edukation </a:t>
            </a:r>
          </a:p>
          <a:p>
            <a:pPr lvl="1">
              <a:lnSpc>
                <a:spcPct val="120000"/>
              </a:lnSpc>
              <a:spcBef>
                <a:spcPts val="0"/>
              </a:spcBef>
            </a:pPr>
            <a:r>
              <a:rPr lang="de-DE" dirty="0">
                <a:sym typeface="Wingdings" panose="05000000000000000000" pitchFamily="2" charset="2"/>
              </a:rPr>
              <a:t>aus dem Lateinischen von </a:t>
            </a:r>
            <a:r>
              <a:rPr lang="de-DE" dirty="0" err="1">
                <a:sym typeface="Wingdings" panose="05000000000000000000" pitchFamily="2" charset="2"/>
              </a:rPr>
              <a:t>educare</a:t>
            </a:r>
            <a:r>
              <a:rPr lang="de-DE" dirty="0">
                <a:sym typeface="Wingdings" panose="05000000000000000000" pitchFamily="2" charset="2"/>
              </a:rPr>
              <a:t> = auf-, erziehen,(er)nähren, hervorbringen, wachsen lassen, herausführen </a:t>
            </a:r>
          </a:p>
          <a:p>
            <a:pPr lvl="1">
              <a:lnSpc>
                <a:spcPct val="120000"/>
              </a:lnSpc>
              <a:spcBef>
                <a:spcPts val="0"/>
              </a:spcBef>
            </a:pPr>
            <a:r>
              <a:rPr lang="de-DE" dirty="0">
                <a:sym typeface="Wingdings" panose="05000000000000000000" pitchFamily="2" charset="2"/>
              </a:rPr>
              <a:t>Fremdwort für Erziehung (Ausbildung, Belehrung, Formung, Prägung, Schulung, Unterricht ...) </a:t>
            </a:r>
          </a:p>
          <a:p>
            <a:pPr lvl="1">
              <a:lnSpc>
                <a:spcPct val="120000"/>
              </a:lnSpc>
              <a:spcBef>
                <a:spcPts val="0"/>
              </a:spcBef>
            </a:pPr>
            <a:r>
              <a:rPr lang="de-DE" dirty="0">
                <a:sym typeface="Wingdings" panose="05000000000000000000" pitchFamily="2" charset="2"/>
              </a:rPr>
              <a:t>im angelsächsischen Sprachgebiet und international als Oberbegriff weit verbreitet (Abt-</a:t>
            </a:r>
            <a:r>
              <a:rPr lang="de-DE" dirty="0" err="1">
                <a:sym typeface="Wingdings" panose="05000000000000000000" pitchFamily="2" charset="2"/>
              </a:rPr>
              <a:t>Zegelin</a:t>
            </a:r>
            <a:r>
              <a:rPr lang="de-DE" dirty="0">
                <a:sym typeface="Wingdings" panose="05000000000000000000" pitchFamily="2" charset="2"/>
              </a:rPr>
              <a:t> 2003:103)</a:t>
            </a:r>
          </a:p>
          <a:p>
            <a:pPr>
              <a:lnSpc>
                <a:spcPct val="120000"/>
              </a:lnSpc>
              <a:spcBef>
                <a:spcPts val="0"/>
              </a:spcBef>
            </a:pPr>
            <a:r>
              <a:rPr lang="de-DE" dirty="0">
                <a:sym typeface="Wingdings" panose="05000000000000000000" pitchFamily="2" charset="2"/>
              </a:rPr>
              <a:t>Beratung </a:t>
            </a:r>
          </a:p>
          <a:p>
            <a:pPr lvl="1">
              <a:lnSpc>
                <a:spcPct val="120000"/>
              </a:lnSpc>
              <a:spcBef>
                <a:spcPts val="0"/>
              </a:spcBef>
            </a:pPr>
            <a:r>
              <a:rPr lang="de-DE" dirty="0">
                <a:sym typeface="Wingdings" panose="05000000000000000000" pitchFamily="2" charset="2"/>
              </a:rPr>
              <a:t>sowohl das Ganze als auch ein Teil – durch das </a:t>
            </a:r>
            <a:r>
              <a:rPr lang="de-DE" dirty="0" err="1">
                <a:sym typeface="Wingdings" panose="05000000000000000000" pitchFamily="2" charset="2"/>
              </a:rPr>
              <a:t>Pflegeberufereformgesetz</a:t>
            </a:r>
            <a:r>
              <a:rPr lang="de-DE" dirty="0">
                <a:sym typeface="Wingdings" panose="05000000000000000000" pitchFamily="2" charset="2"/>
              </a:rPr>
              <a:t> gewählter Begriff</a:t>
            </a:r>
          </a:p>
          <a:p>
            <a:pPr>
              <a:lnSpc>
                <a:spcPct val="120000"/>
              </a:lnSpc>
              <a:spcBef>
                <a:spcPts val="0"/>
              </a:spcBef>
            </a:pPr>
            <a:r>
              <a:rPr lang="de-DE" dirty="0">
                <a:sym typeface="Wingdings" panose="05000000000000000000" pitchFamily="2" charset="2"/>
              </a:rPr>
              <a:t>Intervention</a:t>
            </a:r>
          </a:p>
          <a:p>
            <a:pPr lvl="1">
              <a:lnSpc>
                <a:spcPct val="120000"/>
              </a:lnSpc>
              <a:spcBef>
                <a:spcPts val="0"/>
              </a:spcBef>
            </a:pPr>
            <a:r>
              <a:rPr lang="de-DE" dirty="0">
                <a:sym typeface="Wingdings" panose="05000000000000000000" pitchFamily="2" charset="2"/>
              </a:rPr>
              <a:t>aus dem Lateinischen von </a:t>
            </a:r>
            <a:r>
              <a:rPr lang="de-DE" dirty="0" err="1">
                <a:sym typeface="Wingdings" panose="05000000000000000000" pitchFamily="2" charset="2"/>
              </a:rPr>
              <a:t>intervenire</a:t>
            </a:r>
            <a:r>
              <a:rPr lang="de-DE" dirty="0">
                <a:sym typeface="Wingdings" panose="05000000000000000000" pitchFamily="2" charset="2"/>
              </a:rPr>
              <a:t>  dazwischen treten – eintreten</a:t>
            </a:r>
          </a:p>
          <a:p>
            <a:pPr lvl="1">
              <a:lnSpc>
                <a:spcPct val="120000"/>
              </a:lnSpc>
              <a:spcBef>
                <a:spcPts val="0"/>
              </a:spcBef>
            </a:pPr>
            <a:r>
              <a:rPr lang="de-DE" dirty="0">
                <a:sym typeface="Wingdings" panose="05000000000000000000" pitchFamily="2" charset="2"/>
              </a:rPr>
              <a:t>gezieltes Einschreiten / Eingreifen in eine Situation, an der man selbst nicht direkt beteiligt ist, um sie zu verändern  zielgerichtetes (pflegerisches) Eingreifen </a:t>
            </a:r>
          </a:p>
          <a:p>
            <a:pPr lvl="1">
              <a:lnSpc>
                <a:spcPct val="120000"/>
              </a:lnSpc>
              <a:spcBef>
                <a:spcPts val="0"/>
              </a:spcBef>
            </a:pPr>
            <a:r>
              <a:rPr lang="de-DE" dirty="0">
                <a:sym typeface="Wingdings" panose="05000000000000000000" pitchFamily="2" charset="2"/>
              </a:rPr>
              <a:t>umfasst mehr, also auch gezielte Pflegehandlungen ohne Kommunikation</a:t>
            </a:r>
          </a:p>
          <a:p>
            <a:pPr>
              <a:lnSpc>
                <a:spcPct val="120000"/>
              </a:lnSpc>
              <a:spcBef>
                <a:spcPts val="0"/>
              </a:spcBef>
            </a:pPr>
            <a:r>
              <a:rPr lang="de-DE" dirty="0">
                <a:sym typeface="Wingdings" panose="05000000000000000000" pitchFamily="2" charset="2"/>
              </a:rPr>
              <a:t>Kommunikation </a:t>
            </a:r>
          </a:p>
          <a:p>
            <a:pPr lvl="1">
              <a:lnSpc>
                <a:spcPct val="120000"/>
              </a:lnSpc>
              <a:spcBef>
                <a:spcPts val="0"/>
              </a:spcBef>
            </a:pPr>
            <a:r>
              <a:rPr lang="de-DE" dirty="0">
                <a:sym typeface="Wingdings" panose="05000000000000000000" pitchFamily="2" charset="2"/>
              </a:rPr>
              <a:t>Verständigung zwischen Personen</a:t>
            </a:r>
          </a:p>
          <a:p>
            <a:pPr lvl="1">
              <a:lnSpc>
                <a:spcPct val="120000"/>
              </a:lnSpc>
              <a:spcBef>
                <a:spcPts val="0"/>
              </a:spcBef>
            </a:pPr>
            <a:r>
              <a:rPr lang="de-DE" dirty="0">
                <a:sym typeface="Wingdings" panose="05000000000000000000" pitchFamily="2" charset="2"/>
              </a:rPr>
              <a:t>umfasst mehr, also auch nicht unmittelbar auf ein Ziel gerichtete Handlungen</a:t>
            </a:r>
          </a:p>
          <a:p>
            <a:pPr marL="0" indent="0">
              <a:buNone/>
            </a:pPr>
            <a:r>
              <a:rPr lang="de-DE" b="1" dirty="0"/>
              <a:t>??? kommunikative Intervention  / Formen kommunikativer Interventionen in der Pflege</a:t>
            </a:r>
          </a:p>
          <a:p>
            <a:pPr marL="457200" lvl="1" indent="0">
              <a:buNone/>
            </a:pPr>
            <a:r>
              <a:rPr lang="de-DE" dirty="0"/>
              <a:t>oder doch:</a:t>
            </a:r>
          </a:p>
          <a:p>
            <a:pPr marL="0" indent="0" defTabSz="354013">
              <a:buNone/>
            </a:pPr>
            <a:r>
              <a:rPr lang="de-DE" b="1" dirty="0"/>
              <a:t>	Patientenedukation /  </a:t>
            </a:r>
            <a:r>
              <a:rPr lang="de-DE" b="1" dirty="0" err="1"/>
              <a:t>dukative</a:t>
            </a:r>
            <a:r>
              <a:rPr lang="de-DE" b="1" dirty="0"/>
              <a:t> Angebote in der Pflege ???</a:t>
            </a:r>
          </a:p>
          <a:p>
            <a:pPr marL="0" indent="0">
              <a:buNone/>
            </a:pPr>
            <a:endParaRPr lang="de-DE" b="1" dirty="0"/>
          </a:p>
        </p:txBody>
      </p:sp>
    </p:spTree>
    <p:extLst>
      <p:ext uri="{BB962C8B-B14F-4D97-AF65-F5344CB8AC3E}">
        <p14:creationId xmlns:p14="http://schemas.microsoft.com/office/powerpoint/2010/main" val="1450107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648230-D041-4180-99EE-6E391D29B8EA}"/>
              </a:ext>
            </a:extLst>
          </p:cNvPr>
          <p:cNvSpPr>
            <a:spLocks noGrp="1"/>
          </p:cNvSpPr>
          <p:nvPr>
            <p:ph type="title"/>
          </p:nvPr>
        </p:nvSpPr>
        <p:spPr/>
        <p:txBody>
          <a:bodyPr/>
          <a:lstStyle/>
          <a:p>
            <a:r>
              <a:rPr lang="de-DE" dirty="0"/>
              <a:t>Um wen geht es?</a:t>
            </a:r>
          </a:p>
        </p:txBody>
      </p:sp>
      <p:sp>
        <p:nvSpPr>
          <p:cNvPr id="3" name="Inhaltsplatzhalter 2">
            <a:extLst>
              <a:ext uri="{FF2B5EF4-FFF2-40B4-BE49-F238E27FC236}">
                <a16:creationId xmlns:a16="http://schemas.microsoft.com/office/drawing/2014/main" id="{E1A4DE9C-DD02-4255-B812-BAA7FB9D5F30}"/>
              </a:ext>
            </a:extLst>
          </p:cNvPr>
          <p:cNvSpPr>
            <a:spLocks noGrp="1"/>
          </p:cNvSpPr>
          <p:nvPr>
            <p:ph idx="1"/>
          </p:nvPr>
        </p:nvSpPr>
        <p:spPr/>
        <p:txBody>
          <a:bodyPr>
            <a:normAutofit fontScale="85000" lnSpcReduction="20000"/>
          </a:bodyPr>
          <a:lstStyle/>
          <a:p>
            <a:r>
              <a:rPr lang="de-DE" dirty="0"/>
              <a:t>Patient / Patientin </a:t>
            </a:r>
          </a:p>
          <a:p>
            <a:pPr lvl="1"/>
            <a:r>
              <a:rPr lang="de-DE" dirty="0"/>
              <a:t>aus dem Lateinischen: </a:t>
            </a:r>
            <a:r>
              <a:rPr lang="de-DE" dirty="0" err="1"/>
              <a:t>patiens</a:t>
            </a:r>
            <a:r>
              <a:rPr lang="de-DE" dirty="0"/>
              <a:t> = ‚geduldig‘, ‚aushaltend‘, ‚ertragend‘, ‚erduldend‘, ‚erleidend‘ </a:t>
            </a:r>
          </a:p>
          <a:p>
            <a:pPr lvl="1"/>
            <a:r>
              <a:rPr lang="de-DE" dirty="0">
                <a:sym typeface="Wingdings" panose="05000000000000000000" pitchFamily="2" charset="2"/>
              </a:rPr>
              <a:t>gängiger Begriff im Bereich der Akut- und Reha-Klinik</a:t>
            </a:r>
            <a:endParaRPr lang="de-DE" dirty="0"/>
          </a:p>
          <a:p>
            <a:r>
              <a:rPr lang="de-DE" dirty="0"/>
              <a:t>Klient / Klientin </a:t>
            </a:r>
          </a:p>
          <a:p>
            <a:pPr lvl="1"/>
            <a:r>
              <a:rPr lang="de-DE" dirty="0">
                <a:sym typeface="Wingdings" panose="05000000000000000000" pitchFamily="2" charset="2"/>
              </a:rPr>
              <a:t>aus dem Lateinischen: </a:t>
            </a:r>
            <a:r>
              <a:rPr lang="de-DE" dirty="0" err="1">
                <a:sym typeface="Wingdings" panose="05000000000000000000" pitchFamily="2" charset="2"/>
              </a:rPr>
              <a:t>cliens</a:t>
            </a:r>
            <a:r>
              <a:rPr lang="de-DE" dirty="0">
                <a:sym typeface="Wingdings" panose="05000000000000000000" pitchFamily="2" charset="2"/>
              </a:rPr>
              <a:t> = ‚der Schutzbefohlene‘</a:t>
            </a:r>
          </a:p>
          <a:p>
            <a:pPr lvl="1"/>
            <a:r>
              <a:rPr lang="de-DE" dirty="0">
                <a:sym typeface="Wingdings" panose="05000000000000000000" pitchFamily="2" charset="2"/>
              </a:rPr>
              <a:t>gängiger Begriff in der Psychiatrie und z. T. in den therapeutischen Berufen</a:t>
            </a:r>
          </a:p>
          <a:p>
            <a:r>
              <a:rPr lang="de-DE" dirty="0">
                <a:sym typeface="Wingdings" panose="05000000000000000000" pitchFamily="2" charset="2"/>
              </a:rPr>
              <a:t>Kunde / Kundin </a:t>
            </a:r>
          </a:p>
          <a:p>
            <a:pPr lvl="1"/>
            <a:r>
              <a:rPr lang="de-DE" dirty="0">
                <a:sym typeface="Wingdings" panose="05000000000000000000" pitchFamily="2" charset="2"/>
              </a:rPr>
              <a:t>Geschäftsbeziehung</a:t>
            </a:r>
          </a:p>
          <a:p>
            <a:pPr lvl="1"/>
            <a:r>
              <a:rPr lang="de-DE" dirty="0">
                <a:sym typeface="Wingdings" panose="05000000000000000000" pitchFamily="2" charset="2"/>
              </a:rPr>
              <a:t>häufig bei ambulanten Pflegediensten verwendet </a:t>
            </a:r>
          </a:p>
          <a:p>
            <a:r>
              <a:rPr lang="de-DE" dirty="0">
                <a:sym typeface="Wingdings" panose="05000000000000000000" pitchFamily="2" charset="2"/>
              </a:rPr>
              <a:t>Bewohner / Bewohnerin  </a:t>
            </a:r>
          </a:p>
          <a:p>
            <a:pPr lvl="1"/>
            <a:r>
              <a:rPr lang="de-DE" dirty="0">
                <a:sym typeface="Wingdings" panose="05000000000000000000" pitchFamily="2" charset="2"/>
              </a:rPr>
              <a:t>auf Menschen bezogen, die in einer Pflegeeinrichtung wohnen</a:t>
            </a:r>
          </a:p>
          <a:p>
            <a:r>
              <a:rPr lang="de-DE" dirty="0">
                <a:sym typeface="Wingdings" panose="05000000000000000000" pitchFamily="2" charset="2"/>
              </a:rPr>
              <a:t>Mensch / zu pflegender Mensch / alter Mensch</a:t>
            </a:r>
          </a:p>
          <a:p>
            <a:r>
              <a:rPr lang="de-DE" dirty="0">
                <a:sym typeface="Wingdings" panose="05000000000000000000" pitchFamily="2" charset="2"/>
              </a:rPr>
              <a:t>Mann / Frau / Kind / Jugendlicher</a:t>
            </a:r>
            <a:endParaRPr lang="de-DE" dirty="0"/>
          </a:p>
          <a:p>
            <a:endParaRPr lang="de-DE" dirty="0"/>
          </a:p>
        </p:txBody>
      </p:sp>
    </p:spTree>
    <p:extLst>
      <p:ext uri="{BB962C8B-B14F-4D97-AF65-F5344CB8AC3E}">
        <p14:creationId xmlns:p14="http://schemas.microsoft.com/office/powerpoint/2010/main" val="2064657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CD9715-FB69-4FD6-BA60-CD745B6BCDDE}"/>
              </a:ext>
            </a:extLst>
          </p:cNvPr>
          <p:cNvSpPr>
            <a:spLocks noGrp="1"/>
          </p:cNvSpPr>
          <p:nvPr>
            <p:ph type="title"/>
          </p:nvPr>
        </p:nvSpPr>
        <p:spPr/>
        <p:txBody>
          <a:bodyPr/>
          <a:lstStyle/>
          <a:p>
            <a:r>
              <a:rPr lang="de-DE" dirty="0"/>
              <a:t>Was ist der Anlass?</a:t>
            </a:r>
          </a:p>
        </p:txBody>
      </p:sp>
      <p:sp>
        <p:nvSpPr>
          <p:cNvPr id="3" name="Inhaltsplatzhalter 2">
            <a:extLst>
              <a:ext uri="{FF2B5EF4-FFF2-40B4-BE49-F238E27FC236}">
                <a16:creationId xmlns:a16="http://schemas.microsoft.com/office/drawing/2014/main" id="{D76708FB-35E9-47A2-AC1C-921B1FC7395D}"/>
              </a:ext>
            </a:extLst>
          </p:cNvPr>
          <p:cNvSpPr>
            <a:spLocks noGrp="1"/>
          </p:cNvSpPr>
          <p:nvPr>
            <p:ph idx="1"/>
          </p:nvPr>
        </p:nvSpPr>
        <p:spPr/>
        <p:txBody>
          <a:bodyPr/>
          <a:lstStyle/>
          <a:p>
            <a:r>
              <a:rPr lang="de-DE" dirty="0"/>
              <a:t>Ein Mensch hat Handlungs-, Problem- oder Leidensdruck, </a:t>
            </a:r>
          </a:p>
          <a:p>
            <a:pPr lvl="1"/>
            <a:r>
              <a:rPr lang="de-DE" dirty="0"/>
              <a:t>weil er/sie die gewohnte Orientierung verloren hat (nicht weiß, wie etwas geht, wie es weitergeht) </a:t>
            </a:r>
          </a:p>
          <a:p>
            <a:pPr lvl="1"/>
            <a:r>
              <a:rPr lang="de-DE" dirty="0"/>
              <a:t>weil er/sie sich ausgeschlossen fühlt</a:t>
            </a:r>
          </a:p>
        </p:txBody>
      </p:sp>
    </p:spTree>
    <p:extLst>
      <p:ext uri="{BB962C8B-B14F-4D97-AF65-F5344CB8AC3E}">
        <p14:creationId xmlns:p14="http://schemas.microsoft.com/office/powerpoint/2010/main" val="674522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F7949F-9402-4CD2-AA4F-6096C9892A87}"/>
              </a:ext>
            </a:extLst>
          </p:cNvPr>
          <p:cNvSpPr>
            <a:spLocks noGrp="1"/>
          </p:cNvSpPr>
          <p:nvPr>
            <p:ph type="title"/>
          </p:nvPr>
        </p:nvSpPr>
        <p:spPr/>
        <p:txBody>
          <a:bodyPr/>
          <a:lstStyle/>
          <a:p>
            <a:r>
              <a:rPr lang="de-DE" dirty="0"/>
              <a:t>Was sind die Ziele?</a:t>
            </a:r>
          </a:p>
        </p:txBody>
      </p:sp>
      <p:sp>
        <p:nvSpPr>
          <p:cNvPr id="3" name="Inhaltsplatzhalter 2">
            <a:extLst>
              <a:ext uri="{FF2B5EF4-FFF2-40B4-BE49-F238E27FC236}">
                <a16:creationId xmlns:a16="http://schemas.microsoft.com/office/drawing/2014/main" id="{2C49AC72-E2D8-4E9F-B59C-ECD6A9D962E6}"/>
              </a:ext>
            </a:extLst>
          </p:cNvPr>
          <p:cNvSpPr>
            <a:spLocks noGrp="1"/>
          </p:cNvSpPr>
          <p:nvPr>
            <p:ph idx="1"/>
          </p:nvPr>
        </p:nvSpPr>
        <p:spPr/>
        <p:txBody>
          <a:bodyPr/>
          <a:lstStyle/>
          <a:p>
            <a:r>
              <a:rPr lang="de-DE" dirty="0"/>
              <a:t>Lösung von Problemen durch</a:t>
            </a:r>
          </a:p>
          <a:p>
            <a:pPr lvl="1"/>
            <a:r>
              <a:rPr lang="de-DE" dirty="0"/>
              <a:t>Training von Handlungen</a:t>
            </a:r>
          </a:p>
          <a:p>
            <a:pPr lvl="1"/>
            <a:r>
              <a:rPr lang="de-DE" dirty="0"/>
              <a:t>Aufbau von Wissen</a:t>
            </a:r>
          </a:p>
          <a:p>
            <a:pPr lvl="1"/>
            <a:r>
              <a:rPr lang="de-DE" dirty="0"/>
              <a:t>Veränderung von Verhalten</a:t>
            </a:r>
          </a:p>
          <a:p>
            <a:pPr lvl="1"/>
            <a:r>
              <a:rPr lang="de-DE" dirty="0"/>
              <a:t>Veränderung von Meinungen und Einstellungen</a:t>
            </a:r>
          </a:p>
          <a:p>
            <a:endParaRPr lang="de-DE" dirty="0"/>
          </a:p>
        </p:txBody>
      </p:sp>
    </p:spTree>
    <p:extLst>
      <p:ext uri="{BB962C8B-B14F-4D97-AF65-F5344CB8AC3E}">
        <p14:creationId xmlns:p14="http://schemas.microsoft.com/office/powerpoint/2010/main" val="1914856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1CE5C9-84B0-4C25-BCCC-10D78554CF26}"/>
              </a:ext>
            </a:extLst>
          </p:cNvPr>
          <p:cNvSpPr>
            <a:spLocks noGrp="1"/>
          </p:cNvSpPr>
          <p:nvPr>
            <p:ph type="title"/>
          </p:nvPr>
        </p:nvSpPr>
        <p:spPr/>
        <p:txBody>
          <a:bodyPr/>
          <a:lstStyle/>
          <a:p>
            <a:r>
              <a:rPr lang="de-DE" dirty="0"/>
              <a:t>Was ist der Inhalt?</a:t>
            </a:r>
          </a:p>
        </p:txBody>
      </p:sp>
      <p:sp>
        <p:nvSpPr>
          <p:cNvPr id="3" name="Inhaltsplatzhalter 2">
            <a:extLst>
              <a:ext uri="{FF2B5EF4-FFF2-40B4-BE49-F238E27FC236}">
                <a16:creationId xmlns:a16="http://schemas.microsoft.com/office/drawing/2014/main" id="{A57E8B6B-8961-442A-8399-06C2959B3CCB}"/>
              </a:ext>
            </a:extLst>
          </p:cNvPr>
          <p:cNvSpPr>
            <a:spLocks noGrp="1"/>
          </p:cNvSpPr>
          <p:nvPr>
            <p:ph idx="1"/>
          </p:nvPr>
        </p:nvSpPr>
        <p:spPr/>
        <p:txBody>
          <a:bodyPr>
            <a:normAutofit fontScale="92500" lnSpcReduction="10000"/>
          </a:bodyPr>
          <a:lstStyle/>
          <a:p>
            <a:pPr marL="0" indent="0">
              <a:buNone/>
            </a:pPr>
            <a:r>
              <a:rPr lang="de-DE" dirty="0"/>
              <a:t>Wissen</a:t>
            </a:r>
          </a:p>
          <a:p>
            <a:pPr lvl="1"/>
            <a:r>
              <a:rPr lang="de-DE" dirty="0">
                <a:sym typeface="Wingdings" panose="05000000000000000000" pitchFamily="2" charset="2"/>
              </a:rPr>
              <a:t>Wissen muss fachlich korrekt und wissenschaftlich auf dem neuesten Stand sein.</a:t>
            </a:r>
          </a:p>
          <a:p>
            <a:pPr lvl="1"/>
            <a:r>
              <a:rPr lang="de-DE" dirty="0">
                <a:sym typeface="Wingdings" panose="05000000000000000000" pitchFamily="2" charset="2"/>
              </a:rPr>
              <a:t>Fachwissen muss so aufbereitet sein, dass es „alltagstauglich“ ist</a:t>
            </a:r>
          </a:p>
          <a:p>
            <a:pPr marL="0" indent="0">
              <a:buNone/>
            </a:pPr>
            <a:r>
              <a:rPr lang="de-DE" dirty="0"/>
              <a:t>Kompetenzen</a:t>
            </a:r>
          </a:p>
          <a:p>
            <a:pPr lvl="1"/>
            <a:r>
              <a:rPr lang="de-DE" dirty="0"/>
              <a:t>sind Fähigkeiten und Fertigkeiten, über die ein Mensch verfügt, um in einem bestimmten Bereich Probleme lösen zu können und auch zu wollen</a:t>
            </a:r>
          </a:p>
          <a:p>
            <a:pPr lvl="1"/>
            <a:r>
              <a:rPr lang="de-DE" dirty="0"/>
              <a:t>unterschieden werden:</a:t>
            </a:r>
          </a:p>
          <a:p>
            <a:pPr lvl="2"/>
            <a:r>
              <a:rPr lang="de-DE" b="1" dirty="0"/>
              <a:t>kognitive</a:t>
            </a:r>
            <a:r>
              <a:rPr lang="de-DE" dirty="0"/>
              <a:t> / intellektuelle Fähigkeiten (z. B. Wissen verstehen, systematisch anordnen und praktisch anwenden, Zusammenhänge Analysieren, Urteile bilden, kritisch denken, ...)</a:t>
            </a:r>
          </a:p>
          <a:p>
            <a:pPr lvl="2"/>
            <a:r>
              <a:rPr lang="de-DE" b="1" dirty="0"/>
              <a:t>affektive</a:t>
            </a:r>
            <a:r>
              <a:rPr lang="de-DE" dirty="0"/>
              <a:t> / zwischenmenschliche und emotionale Fähigkeiten (z. B. zur Wahrnehmung eigener Gefühle, zum Beziehungsaufbau, zur Empathie, zur Fürsorge ...)</a:t>
            </a:r>
          </a:p>
          <a:p>
            <a:pPr lvl="2"/>
            <a:r>
              <a:rPr lang="de-DE" b="1" dirty="0"/>
              <a:t>psychomotorische</a:t>
            </a:r>
            <a:r>
              <a:rPr lang="de-DE" dirty="0"/>
              <a:t> / technisch-instrumentelle Fertigkeiten (z. B. Geschicklichkeit, Durchführung von Bewegungen, Fähigkeit zur Planung und Umsetzung von Handlungsabläufen, Umgang mit Geräten und Hilfsmitteln</a:t>
            </a:r>
          </a:p>
          <a:p>
            <a:pPr marL="457200" lvl="1" indent="0">
              <a:buNone/>
            </a:pPr>
            <a:endParaRPr lang="de-DE" dirty="0"/>
          </a:p>
          <a:p>
            <a:pPr marL="457200" lvl="1" indent="0">
              <a:buNone/>
            </a:pPr>
            <a:endParaRPr lang="de-DE" dirty="0"/>
          </a:p>
        </p:txBody>
      </p:sp>
    </p:spTree>
    <p:extLst>
      <p:ext uri="{BB962C8B-B14F-4D97-AF65-F5344CB8AC3E}">
        <p14:creationId xmlns:p14="http://schemas.microsoft.com/office/powerpoint/2010/main" val="715266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3A9E45-B575-4572-8C77-C622636BDA75}"/>
              </a:ext>
            </a:extLst>
          </p:cNvPr>
          <p:cNvSpPr>
            <a:spLocks noGrp="1"/>
          </p:cNvSpPr>
          <p:nvPr>
            <p:ph type="title"/>
          </p:nvPr>
        </p:nvSpPr>
        <p:spPr/>
        <p:txBody>
          <a:bodyPr/>
          <a:lstStyle/>
          <a:p>
            <a:r>
              <a:rPr lang="de-DE" dirty="0"/>
              <a:t>Wie sind die Wirkungen?</a:t>
            </a:r>
          </a:p>
        </p:txBody>
      </p:sp>
      <p:sp>
        <p:nvSpPr>
          <p:cNvPr id="3" name="Inhaltsplatzhalter 2">
            <a:extLst>
              <a:ext uri="{FF2B5EF4-FFF2-40B4-BE49-F238E27FC236}">
                <a16:creationId xmlns:a16="http://schemas.microsoft.com/office/drawing/2014/main" id="{9406028E-4246-47B6-A457-9AF55E7B4852}"/>
              </a:ext>
            </a:extLst>
          </p:cNvPr>
          <p:cNvSpPr>
            <a:spLocks noGrp="1"/>
          </p:cNvSpPr>
          <p:nvPr>
            <p:ph idx="1"/>
          </p:nvPr>
        </p:nvSpPr>
        <p:spPr/>
        <p:txBody>
          <a:bodyPr>
            <a:normAutofit lnSpcReduction="10000"/>
          </a:bodyPr>
          <a:lstStyle/>
          <a:p>
            <a:r>
              <a:rPr lang="de-DE" dirty="0"/>
              <a:t>Problem-/Themenbezogenes Wissen wird vermittelt / gelernt </a:t>
            </a:r>
          </a:p>
          <a:p>
            <a:r>
              <a:rPr lang="de-DE" dirty="0"/>
              <a:t>neue Fertigkeiten werden erlernt</a:t>
            </a:r>
          </a:p>
          <a:p>
            <a:r>
              <a:rPr lang="de-DE" dirty="0"/>
              <a:t>der Mensch entwickelt Kompetenzen, seine Problem zu lösen bzw. das Leiden zu verringern</a:t>
            </a:r>
          </a:p>
          <a:p>
            <a:r>
              <a:rPr lang="de-DE" dirty="0"/>
              <a:t>der Mensch wird in seiner aktuellen Situation (wieder) handlungsfähig </a:t>
            </a:r>
          </a:p>
          <a:p>
            <a:r>
              <a:rPr lang="de-DE" dirty="0"/>
              <a:t>er/sie erfährt Integration / Inklusion in eine gesellschaftliche Gruppe – fühlt sich eingeschlossen und aufgehoben</a:t>
            </a:r>
          </a:p>
          <a:p>
            <a:r>
              <a:rPr lang="de-DE" dirty="0"/>
              <a:t>er/sie ist in der Lage, das Leben (wieder) mehr selbst in die Hand zu nehmen (Selbststeuerungsfähigkeit / Autonomie)</a:t>
            </a:r>
          </a:p>
        </p:txBody>
      </p:sp>
    </p:spTree>
    <p:extLst>
      <p:ext uri="{BB962C8B-B14F-4D97-AF65-F5344CB8AC3E}">
        <p14:creationId xmlns:p14="http://schemas.microsoft.com/office/powerpoint/2010/main" val="1671702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1CC4B1-15C4-4562-81D6-0BE4B4887A58}"/>
              </a:ext>
            </a:extLst>
          </p:cNvPr>
          <p:cNvSpPr>
            <a:spLocks noGrp="1"/>
          </p:cNvSpPr>
          <p:nvPr>
            <p:ph type="title"/>
          </p:nvPr>
        </p:nvSpPr>
        <p:spPr/>
        <p:txBody>
          <a:bodyPr/>
          <a:lstStyle/>
          <a:p>
            <a:r>
              <a:rPr lang="de-DE" dirty="0"/>
              <a:t>Was sind die Voraussetzungen?</a:t>
            </a:r>
          </a:p>
        </p:txBody>
      </p:sp>
      <p:sp>
        <p:nvSpPr>
          <p:cNvPr id="3" name="Inhaltsplatzhalter 2">
            <a:extLst>
              <a:ext uri="{FF2B5EF4-FFF2-40B4-BE49-F238E27FC236}">
                <a16:creationId xmlns:a16="http://schemas.microsoft.com/office/drawing/2014/main" id="{EC2ECF1E-7829-4701-9BE3-316A48F0A272}"/>
              </a:ext>
            </a:extLst>
          </p:cNvPr>
          <p:cNvSpPr>
            <a:spLocks noGrp="1"/>
          </p:cNvSpPr>
          <p:nvPr>
            <p:ph idx="1"/>
          </p:nvPr>
        </p:nvSpPr>
        <p:spPr/>
        <p:txBody>
          <a:bodyPr/>
          <a:lstStyle/>
          <a:p>
            <a:r>
              <a:rPr lang="de-DE" dirty="0"/>
              <a:t>gute Kommunikation / Verständigung</a:t>
            </a:r>
          </a:p>
          <a:p>
            <a:r>
              <a:rPr lang="de-DE" dirty="0"/>
              <a:t>Wille und Fähigkeiten, im Prozess mitzuwirken – sich einzulassen</a:t>
            </a:r>
          </a:p>
        </p:txBody>
      </p:sp>
    </p:spTree>
    <p:extLst>
      <p:ext uri="{BB962C8B-B14F-4D97-AF65-F5344CB8AC3E}">
        <p14:creationId xmlns:p14="http://schemas.microsoft.com/office/powerpoint/2010/main" val="55406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FADCE7-A461-4796-BB86-DD9A8B383BAC}"/>
              </a:ext>
            </a:extLst>
          </p:cNvPr>
          <p:cNvSpPr>
            <a:spLocks noGrp="1"/>
          </p:cNvSpPr>
          <p:nvPr>
            <p:ph type="title"/>
          </p:nvPr>
        </p:nvSpPr>
        <p:spPr/>
        <p:txBody>
          <a:bodyPr/>
          <a:lstStyle/>
          <a:p>
            <a:r>
              <a:rPr lang="de-DE" dirty="0"/>
              <a:t>Grundhaltung</a:t>
            </a:r>
          </a:p>
        </p:txBody>
      </p:sp>
      <p:sp>
        <p:nvSpPr>
          <p:cNvPr id="4" name="Inhaltsplatzhalter 3">
            <a:extLst>
              <a:ext uri="{FF2B5EF4-FFF2-40B4-BE49-F238E27FC236}">
                <a16:creationId xmlns:a16="http://schemas.microsoft.com/office/drawing/2014/main" id="{798F5AE9-B641-4155-84EE-C671FA02EE14}"/>
              </a:ext>
            </a:extLst>
          </p:cNvPr>
          <p:cNvSpPr>
            <a:spLocks noGrp="1"/>
          </p:cNvSpPr>
          <p:nvPr>
            <p:ph sz="half" idx="1"/>
          </p:nvPr>
        </p:nvSpPr>
        <p:spPr/>
        <p:txBody>
          <a:bodyPr/>
          <a:lstStyle/>
          <a:p>
            <a:r>
              <a:rPr lang="de-DE" dirty="0"/>
              <a:t>symmetrisch</a:t>
            </a:r>
          </a:p>
          <a:p>
            <a:r>
              <a:rPr lang="de-DE" dirty="0"/>
              <a:t>non-direktiv</a:t>
            </a:r>
          </a:p>
          <a:p>
            <a:r>
              <a:rPr lang="de-DE" dirty="0"/>
              <a:t>auf Augenhöhe</a:t>
            </a:r>
          </a:p>
        </p:txBody>
      </p:sp>
      <p:sp>
        <p:nvSpPr>
          <p:cNvPr id="5" name="Inhaltsplatzhalter 4">
            <a:extLst>
              <a:ext uri="{FF2B5EF4-FFF2-40B4-BE49-F238E27FC236}">
                <a16:creationId xmlns:a16="http://schemas.microsoft.com/office/drawing/2014/main" id="{837AC94D-816E-46CE-8CB7-50EBD9CE0007}"/>
              </a:ext>
            </a:extLst>
          </p:cNvPr>
          <p:cNvSpPr>
            <a:spLocks noGrp="1"/>
          </p:cNvSpPr>
          <p:nvPr>
            <p:ph sz="half" idx="2"/>
          </p:nvPr>
        </p:nvSpPr>
        <p:spPr>
          <a:xfrm>
            <a:off x="6172200" y="1825625"/>
            <a:ext cx="5181600" cy="4351338"/>
          </a:xfrm>
        </p:spPr>
        <p:txBody>
          <a:bodyPr/>
          <a:lstStyle/>
          <a:p>
            <a:r>
              <a:rPr lang="de-DE" dirty="0"/>
              <a:t>asymmetrisch</a:t>
            </a:r>
          </a:p>
          <a:p>
            <a:r>
              <a:rPr lang="de-DE" dirty="0"/>
              <a:t>direktiv</a:t>
            </a:r>
          </a:p>
          <a:p>
            <a:pPr marL="0" indent="0">
              <a:buNone/>
            </a:pPr>
            <a:endParaRPr lang="de-DE" dirty="0"/>
          </a:p>
        </p:txBody>
      </p:sp>
      <p:pic>
        <p:nvPicPr>
          <p:cNvPr id="1028" name="Picture 4" descr="Bildergebnis fÃ¼r Lehrer">
            <a:extLst>
              <a:ext uri="{FF2B5EF4-FFF2-40B4-BE49-F238E27FC236}">
                <a16:creationId xmlns:a16="http://schemas.microsoft.com/office/drawing/2014/main" id="{DC9FFCD6-83DB-4CCD-A9B8-27607D9E2E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27841" y="5152563"/>
            <a:ext cx="851917" cy="1097166"/>
          </a:xfrm>
          <a:prstGeom prst="rect">
            <a:avLst/>
          </a:prstGeom>
          <a:noFill/>
          <a:extLst>
            <a:ext uri="{909E8E84-426E-40DD-AFC4-6F175D3DCCD1}">
              <a14:hiddenFill xmlns:a14="http://schemas.microsoft.com/office/drawing/2010/main">
                <a:solidFill>
                  <a:srgbClr val="FFFFFF"/>
                </a:solidFill>
              </a14:hiddenFill>
            </a:ext>
          </a:extLst>
        </p:spPr>
      </p:pic>
      <p:pic>
        <p:nvPicPr>
          <p:cNvPr id="6" name="Grafik 5">
            <a:extLst>
              <a:ext uri="{FF2B5EF4-FFF2-40B4-BE49-F238E27FC236}">
                <a16:creationId xmlns:a16="http://schemas.microsoft.com/office/drawing/2014/main" id="{0A64505F-F4FB-4EFB-B1B8-712832DBE96E}"/>
              </a:ext>
            </a:extLst>
          </p:cNvPr>
          <p:cNvPicPr>
            <a:picLocks noChangeAspect="1"/>
          </p:cNvPicPr>
          <p:nvPr/>
        </p:nvPicPr>
        <p:blipFill>
          <a:blip r:embed="rId3"/>
          <a:stretch>
            <a:fillRect/>
          </a:stretch>
        </p:blipFill>
        <p:spPr>
          <a:xfrm>
            <a:off x="1719833" y="4495339"/>
            <a:ext cx="1709167" cy="1314449"/>
          </a:xfrm>
          <a:prstGeom prst="rect">
            <a:avLst/>
          </a:prstGeom>
        </p:spPr>
      </p:pic>
      <p:pic>
        <p:nvPicPr>
          <p:cNvPr id="7" name="Grafik 6">
            <a:extLst>
              <a:ext uri="{FF2B5EF4-FFF2-40B4-BE49-F238E27FC236}">
                <a16:creationId xmlns:a16="http://schemas.microsoft.com/office/drawing/2014/main" id="{1F2D6424-548D-4F8D-8107-D93C08421287}"/>
              </a:ext>
            </a:extLst>
          </p:cNvPr>
          <p:cNvPicPr>
            <a:picLocks noChangeAspect="1"/>
          </p:cNvPicPr>
          <p:nvPr/>
        </p:nvPicPr>
        <p:blipFill>
          <a:blip r:embed="rId4"/>
          <a:stretch>
            <a:fillRect/>
          </a:stretch>
        </p:blipFill>
        <p:spPr>
          <a:xfrm>
            <a:off x="9233916" y="4989944"/>
            <a:ext cx="1555242" cy="1321956"/>
          </a:xfrm>
          <a:prstGeom prst="rect">
            <a:avLst/>
          </a:prstGeom>
        </p:spPr>
      </p:pic>
    </p:spTree>
    <p:extLst>
      <p:ext uri="{BB962C8B-B14F-4D97-AF65-F5344CB8AC3E}">
        <p14:creationId xmlns:p14="http://schemas.microsoft.com/office/powerpoint/2010/main" val="2970951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1C9EC1-B519-4D40-BF5D-E091406F675D}"/>
              </a:ext>
            </a:extLst>
          </p:cNvPr>
          <p:cNvSpPr>
            <a:spLocks noGrp="1"/>
          </p:cNvSpPr>
          <p:nvPr>
            <p:ph type="title"/>
          </p:nvPr>
        </p:nvSpPr>
        <p:spPr/>
        <p:txBody>
          <a:bodyPr/>
          <a:lstStyle/>
          <a:p>
            <a:r>
              <a:rPr lang="de-DE" dirty="0"/>
              <a:t>Rahmenbedingungen</a:t>
            </a:r>
          </a:p>
        </p:txBody>
      </p:sp>
      <p:sp>
        <p:nvSpPr>
          <p:cNvPr id="5" name="Inhaltsplatzhalter 4">
            <a:extLst>
              <a:ext uri="{FF2B5EF4-FFF2-40B4-BE49-F238E27FC236}">
                <a16:creationId xmlns:a16="http://schemas.microsoft.com/office/drawing/2014/main" id="{C635EE66-C1CB-45C1-92C2-970FFD47F432}"/>
              </a:ext>
            </a:extLst>
          </p:cNvPr>
          <p:cNvSpPr>
            <a:spLocks noGrp="1"/>
          </p:cNvSpPr>
          <p:nvPr>
            <p:ph idx="1"/>
          </p:nvPr>
        </p:nvSpPr>
        <p:spPr/>
        <p:txBody>
          <a:bodyPr/>
          <a:lstStyle/>
          <a:p>
            <a:r>
              <a:rPr lang="de-DE" dirty="0"/>
              <a:t>Kommunikativen Interventionen sind nur begrenzt standardisierbar.</a:t>
            </a:r>
          </a:p>
          <a:p>
            <a:r>
              <a:rPr lang="de-DE" dirty="0"/>
              <a:t>Bestimmte kommunikativen Interventionsformen können deshalb nur schwer zentral angeordnet (und kontrolliert) werden.</a:t>
            </a:r>
          </a:p>
          <a:p>
            <a:r>
              <a:rPr lang="de-DE" dirty="0"/>
              <a:t>Die Akzeptanz der Institutionen ist häufig gering.</a:t>
            </a:r>
          </a:p>
          <a:p>
            <a:r>
              <a:rPr lang="de-DE" dirty="0"/>
              <a:t>Aber auch die zu pflegenden Menschen stehen kommunikativen Interventionsangeboten nicht immer offen gegenüber.</a:t>
            </a:r>
          </a:p>
          <a:p>
            <a:endParaRPr lang="de-DE" dirty="0"/>
          </a:p>
        </p:txBody>
      </p:sp>
    </p:spTree>
    <p:extLst>
      <p:ext uri="{BB962C8B-B14F-4D97-AF65-F5344CB8AC3E}">
        <p14:creationId xmlns:p14="http://schemas.microsoft.com/office/powerpoint/2010/main" val="493014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D601E316-557B-428F-A8F0-723527E2937B}"/>
              </a:ext>
            </a:extLst>
          </p:cNvPr>
          <p:cNvSpPr>
            <a:spLocks noGrp="1"/>
          </p:cNvSpPr>
          <p:nvPr>
            <p:ph type="title"/>
          </p:nvPr>
        </p:nvSpPr>
        <p:spPr/>
        <p:txBody>
          <a:bodyPr>
            <a:normAutofit/>
          </a:bodyPr>
          <a:lstStyle/>
          <a:p>
            <a:r>
              <a:rPr lang="de-DE" sz="4800" b="1" dirty="0"/>
              <a:t>Formen kommunikativer Intervention</a:t>
            </a:r>
          </a:p>
        </p:txBody>
      </p:sp>
      <p:sp>
        <p:nvSpPr>
          <p:cNvPr id="8" name="Textplatzhalter 7">
            <a:extLst>
              <a:ext uri="{FF2B5EF4-FFF2-40B4-BE49-F238E27FC236}">
                <a16:creationId xmlns:a16="http://schemas.microsoft.com/office/drawing/2014/main" id="{7F2E84AF-06EA-4FF6-BA6E-9B9641F6131F}"/>
              </a:ext>
            </a:extLst>
          </p:cNvPr>
          <p:cNvSpPr>
            <a:spLocks noGrp="1"/>
          </p:cNvSpPr>
          <p:nvPr>
            <p:ph type="body" idx="1"/>
          </p:nvPr>
        </p:nvSpPr>
        <p:spPr/>
        <p:txBody>
          <a:bodyPr/>
          <a:lstStyle/>
          <a:p>
            <a:endParaRPr lang="de-DE"/>
          </a:p>
        </p:txBody>
      </p:sp>
    </p:spTree>
    <p:extLst>
      <p:ext uri="{BB962C8B-B14F-4D97-AF65-F5344CB8AC3E}">
        <p14:creationId xmlns:p14="http://schemas.microsoft.com/office/powerpoint/2010/main" val="1860167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8E8BD00D-EC34-48AA-8031-67D8E074A6BB}"/>
              </a:ext>
            </a:extLst>
          </p:cNvPr>
          <p:cNvSpPr>
            <a:spLocks noGrp="1"/>
          </p:cNvSpPr>
          <p:nvPr>
            <p:ph type="title"/>
          </p:nvPr>
        </p:nvSpPr>
        <p:spPr/>
        <p:txBody>
          <a:bodyPr>
            <a:normAutofit/>
          </a:bodyPr>
          <a:lstStyle/>
          <a:p>
            <a:r>
              <a:rPr lang="de-DE" sz="4800" b="1" dirty="0"/>
              <a:t>aus den Gesetzen zur Pflegeausbildung</a:t>
            </a:r>
          </a:p>
        </p:txBody>
      </p:sp>
      <p:sp>
        <p:nvSpPr>
          <p:cNvPr id="5" name="Textplatzhalter 4">
            <a:extLst>
              <a:ext uri="{FF2B5EF4-FFF2-40B4-BE49-F238E27FC236}">
                <a16:creationId xmlns:a16="http://schemas.microsoft.com/office/drawing/2014/main" id="{071D7C76-603A-4E2D-B85C-585A84B1C1C0}"/>
              </a:ext>
            </a:extLst>
          </p:cNvPr>
          <p:cNvSpPr>
            <a:spLocks noGrp="1"/>
          </p:cNvSpPr>
          <p:nvPr>
            <p:ph type="body" idx="1"/>
          </p:nvPr>
        </p:nvSpPr>
        <p:spPr/>
        <p:txBody>
          <a:bodyPr/>
          <a:lstStyle/>
          <a:p>
            <a:endParaRPr lang="de-DE"/>
          </a:p>
        </p:txBody>
      </p:sp>
    </p:spTree>
    <p:extLst>
      <p:ext uri="{BB962C8B-B14F-4D97-AF65-F5344CB8AC3E}">
        <p14:creationId xmlns:p14="http://schemas.microsoft.com/office/powerpoint/2010/main" val="4179810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31D7046A-BDE0-4C9B-B6C4-38628733A07B}"/>
              </a:ext>
            </a:extLst>
          </p:cNvPr>
          <p:cNvSpPr>
            <a:spLocks noGrp="1"/>
          </p:cNvSpPr>
          <p:nvPr>
            <p:ph type="title"/>
          </p:nvPr>
        </p:nvSpPr>
        <p:spPr/>
        <p:txBody>
          <a:bodyPr/>
          <a:lstStyle/>
          <a:p>
            <a:r>
              <a:rPr lang="de-DE" dirty="0"/>
              <a:t>Anleitung / Instruktion</a:t>
            </a:r>
          </a:p>
        </p:txBody>
      </p:sp>
      <p:sp>
        <p:nvSpPr>
          <p:cNvPr id="5" name="Inhaltsplatzhalter 4">
            <a:extLst>
              <a:ext uri="{FF2B5EF4-FFF2-40B4-BE49-F238E27FC236}">
                <a16:creationId xmlns:a16="http://schemas.microsoft.com/office/drawing/2014/main" id="{8AF1F49C-7641-4496-8BA3-2B227599AA5E}"/>
              </a:ext>
            </a:extLst>
          </p:cNvPr>
          <p:cNvSpPr>
            <a:spLocks noGrp="1"/>
          </p:cNvSpPr>
          <p:nvPr>
            <p:ph idx="1"/>
          </p:nvPr>
        </p:nvSpPr>
        <p:spPr/>
        <p:txBody>
          <a:bodyPr>
            <a:normAutofit lnSpcReduction="10000"/>
          </a:bodyPr>
          <a:lstStyle/>
          <a:p>
            <a:r>
              <a:rPr lang="de-DE" dirty="0"/>
              <a:t>Einem zu pflegenden Menschen Handlungsabläufe und (technische) Fertigkeiten (Skills) vermitteln:</a:t>
            </a:r>
          </a:p>
          <a:p>
            <a:pPr lvl="1"/>
            <a:r>
              <a:rPr lang="de-DE" dirty="0">
                <a:sym typeface="Wingdings" panose="05000000000000000000" pitchFamily="2" charset="2"/>
              </a:rPr>
              <a:t>den gesamten Ablauf und einzelne Handlungsschritte zeigen,</a:t>
            </a:r>
          </a:p>
          <a:p>
            <a:pPr lvl="1"/>
            <a:r>
              <a:rPr lang="de-DE" dirty="0">
                <a:sym typeface="Wingdings" panose="05000000000000000000" pitchFamily="2" charset="2"/>
              </a:rPr>
              <a:t>unbekannte Bewegungen/Bewegungsabläufe und Teilhandlungen unterstützen / führen / lenken,</a:t>
            </a:r>
          </a:p>
          <a:p>
            <a:pPr lvl="1"/>
            <a:r>
              <a:rPr lang="de-DE" dirty="0">
                <a:sym typeface="Wingdings" panose="05000000000000000000" pitchFamily="2" charset="2"/>
              </a:rPr>
              <a:t>Teilhandlungen in eine sinnvolle Reihenfolge zusammensetzen,</a:t>
            </a:r>
          </a:p>
          <a:p>
            <a:pPr lvl="1"/>
            <a:r>
              <a:rPr lang="de-DE" dirty="0">
                <a:sym typeface="Wingdings" panose="05000000000000000000" pitchFamily="2" charset="2"/>
              </a:rPr>
              <a:t>den gesamten Ablauf durchführen lassen und ggf. korrigieren,</a:t>
            </a:r>
          </a:p>
          <a:p>
            <a:pPr marL="457200" lvl="1" indent="0">
              <a:buNone/>
            </a:pPr>
            <a:r>
              <a:rPr lang="de-DE" dirty="0">
                <a:sym typeface="Wingdings" panose="05000000000000000000" pitchFamily="2" charset="2"/>
              </a:rPr>
              <a:t> kommt häufig nicht ohne Erklärung von Wissen aus, ist aber niederschwelliger als eine Schulung </a:t>
            </a:r>
          </a:p>
          <a:p>
            <a:r>
              <a:rPr lang="de-DE" dirty="0"/>
              <a:t>Einen zu pflegenden Menschen motivieren, eine Handlung selbst durchzuführen oder ihn daran erinnern und dazu anregen / die Handlungsdurchführung in Gang zu setzen.</a:t>
            </a:r>
          </a:p>
          <a:p>
            <a:endParaRPr lang="de-DE" dirty="0"/>
          </a:p>
        </p:txBody>
      </p:sp>
    </p:spTree>
    <p:extLst>
      <p:ext uri="{BB962C8B-B14F-4D97-AF65-F5344CB8AC3E}">
        <p14:creationId xmlns:p14="http://schemas.microsoft.com/office/powerpoint/2010/main" val="3630186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39D009D-642B-4460-B50D-DA7533087C4E}"/>
              </a:ext>
            </a:extLst>
          </p:cNvPr>
          <p:cNvSpPr>
            <a:spLocks noGrp="1"/>
          </p:cNvSpPr>
          <p:nvPr>
            <p:ph type="title"/>
          </p:nvPr>
        </p:nvSpPr>
        <p:spPr/>
        <p:txBody>
          <a:bodyPr/>
          <a:lstStyle/>
          <a:p>
            <a:r>
              <a:rPr lang="de-DE" dirty="0"/>
              <a:t>Information (Aufklärung)</a:t>
            </a:r>
          </a:p>
        </p:txBody>
      </p:sp>
      <p:sp>
        <p:nvSpPr>
          <p:cNvPr id="5" name="Inhaltsplatzhalter 4">
            <a:extLst>
              <a:ext uri="{FF2B5EF4-FFF2-40B4-BE49-F238E27FC236}">
                <a16:creationId xmlns:a16="http://schemas.microsoft.com/office/drawing/2014/main" id="{6FC05018-AB1E-4A69-A722-A40AD0293DC2}"/>
              </a:ext>
            </a:extLst>
          </p:cNvPr>
          <p:cNvSpPr>
            <a:spLocks noGrp="1"/>
          </p:cNvSpPr>
          <p:nvPr>
            <p:ph idx="1"/>
          </p:nvPr>
        </p:nvSpPr>
        <p:spPr>
          <a:xfrm>
            <a:off x="838200" y="1825625"/>
            <a:ext cx="10515600" cy="4957730"/>
          </a:xfrm>
        </p:spPr>
        <p:txBody>
          <a:bodyPr>
            <a:normAutofit fontScale="92500" lnSpcReduction="10000"/>
          </a:bodyPr>
          <a:lstStyle/>
          <a:p>
            <a:pPr marL="0" indent="0">
              <a:buNone/>
            </a:pPr>
            <a:r>
              <a:rPr lang="de-DE" dirty="0"/>
              <a:t>= einem zu pflegenden Menschen Wissen / Kenntnisse vermitteln.</a:t>
            </a:r>
          </a:p>
          <a:p>
            <a:pPr lvl="1"/>
            <a:r>
              <a:rPr lang="de-DE" dirty="0">
                <a:sym typeface="Wingdings" panose="05000000000000000000" pitchFamily="2" charset="2"/>
              </a:rPr>
              <a:t>Das vermittelte Wissen muss für den Empfänger / die Empfängerin verständlich und nachvollziehbar aufbereitet sein  Fachwissen muss praktisch nachvollziehbar, nutzbar und alltagstauglich werden.</a:t>
            </a:r>
          </a:p>
          <a:p>
            <a:pPr marL="0" indent="0">
              <a:buNone/>
            </a:pPr>
            <a:r>
              <a:rPr lang="de-DE" dirty="0"/>
              <a:t>Unterscheidung:</a:t>
            </a:r>
          </a:p>
          <a:p>
            <a:pPr lvl="1"/>
            <a:r>
              <a:rPr lang="de-DE" dirty="0"/>
              <a:t>inhaltlich (nach Schaeffer/</a:t>
            </a:r>
            <a:r>
              <a:rPr lang="de-DE" dirty="0" err="1"/>
              <a:t>Dewe</a:t>
            </a:r>
            <a:r>
              <a:rPr lang="de-DE" dirty="0"/>
              <a:t>, 2012):</a:t>
            </a:r>
          </a:p>
          <a:p>
            <a:pPr lvl="2"/>
            <a:r>
              <a:rPr lang="de-DE" dirty="0"/>
              <a:t>Information: allgemeines Wissen zu Fragen der Lebensführung mit dem Ziel der Wissenserweiterung – wird in der Regel von den Empfänger*innen erfragt</a:t>
            </a:r>
          </a:p>
          <a:p>
            <a:pPr lvl="2"/>
            <a:r>
              <a:rPr lang="de-DE" dirty="0"/>
              <a:t>Aufklärung: gesundheitsbezogen Wissen zur Verbesserung der gesundheitlichen Lebenssituation </a:t>
            </a:r>
            <a:r>
              <a:rPr lang="de-DE" dirty="0">
                <a:sym typeface="Wingdings" panose="05000000000000000000" pitchFamily="2" charset="2"/>
              </a:rPr>
              <a:t>mit dem Ziel der Einstellungs-/Verhaltensänderung – wird vielfach von den (Pflege)Fachleuten an die Empfänger*innen herangetragen</a:t>
            </a:r>
          </a:p>
          <a:p>
            <a:pPr lvl="1"/>
            <a:r>
              <a:rPr lang="de-DE" dirty="0">
                <a:sym typeface="Wingdings" panose="05000000000000000000" pitchFamily="2" charset="2"/>
              </a:rPr>
              <a:t>funktionsbezogen (?nach Abt-</a:t>
            </a:r>
            <a:r>
              <a:rPr lang="de-DE" dirty="0" err="1">
                <a:sym typeface="Wingdings" panose="05000000000000000000" pitchFamily="2" charset="2"/>
              </a:rPr>
              <a:t>Zelgelin</a:t>
            </a:r>
            <a:r>
              <a:rPr lang="de-DE" dirty="0">
                <a:sym typeface="Wingdings" panose="05000000000000000000" pitchFamily="2" charset="2"/>
              </a:rPr>
              <a:t>, ?):</a:t>
            </a:r>
          </a:p>
          <a:p>
            <a:pPr lvl="2"/>
            <a:r>
              <a:rPr lang="de-DE" dirty="0">
                <a:sym typeface="Wingdings" panose="05000000000000000000" pitchFamily="2" charset="2"/>
              </a:rPr>
              <a:t>danach bezieht sich Aufklärung auf Informationen, die durch die Berufsgruppe der Mediziner erteilt wird</a:t>
            </a:r>
          </a:p>
          <a:p>
            <a:pPr marL="457200" lvl="1" indent="0">
              <a:buNone/>
            </a:pPr>
            <a:r>
              <a:rPr lang="de-DE" dirty="0">
                <a:sym typeface="Wingdings" panose="05000000000000000000" pitchFamily="2" charset="2"/>
              </a:rPr>
              <a:t> Begriffe werden häufig gleichgesetzt</a:t>
            </a:r>
            <a:endParaRPr lang="de-DE" dirty="0"/>
          </a:p>
          <a:p>
            <a:pPr lvl="1"/>
            <a:endParaRPr lang="de-DE" dirty="0"/>
          </a:p>
        </p:txBody>
      </p:sp>
    </p:spTree>
    <p:extLst>
      <p:ext uri="{BB962C8B-B14F-4D97-AF65-F5344CB8AC3E}">
        <p14:creationId xmlns:p14="http://schemas.microsoft.com/office/powerpoint/2010/main" val="2536345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560F10-D6D6-4C33-9884-4843B60E91B6}"/>
              </a:ext>
            </a:extLst>
          </p:cNvPr>
          <p:cNvSpPr>
            <a:spLocks noGrp="1"/>
          </p:cNvSpPr>
          <p:nvPr>
            <p:ph type="title"/>
          </p:nvPr>
        </p:nvSpPr>
        <p:spPr/>
        <p:txBody>
          <a:bodyPr/>
          <a:lstStyle/>
          <a:p>
            <a:r>
              <a:rPr lang="de-DE" dirty="0"/>
              <a:t>Information / Aufklärung</a:t>
            </a:r>
          </a:p>
        </p:txBody>
      </p:sp>
      <p:sp>
        <p:nvSpPr>
          <p:cNvPr id="3" name="Inhaltsplatzhalter 2">
            <a:extLst>
              <a:ext uri="{FF2B5EF4-FFF2-40B4-BE49-F238E27FC236}">
                <a16:creationId xmlns:a16="http://schemas.microsoft.com/office/drawing/2014/main" id="{1910A2EE-D10F-4FF3-B7BE-DD48A2139456}"/>
              </a:ext>
            </a:extLst>
          </p:cNvPr>
          <p:cNvSpPr>
            <a:spLocks noGrp="1"/>
          </p:cNvSpPr>
          <p:nvPr>
            <p:ph idx="1"/>
          </p:nvPr>
        </p:nvSpPr>
        <p:spPr/>
        <p:txBody>
          <a:bodyPr>
            <a:normAutofit lnSpcReduction="10000"/>
          </a:bodyPr>
          <a:lstStyle/>
          <a:p>
            <a:pPr lvl="1"/>
            <a:r>
              <a:rPr lang="de-DE" dirty="0"/>
              <a:t>Wissens- und Informationsdefizite in aktuellen (gesundheits-/pflegebezogenen) Lebenssituationen</a:t>
            </a:r>
          </a:p>
          <a:p>
            <a:pPr lvl="1"/>
            <a:r>
              <a:rPr lang="de-DE" dirty="0"/>
              <a:t>Wissenserweiterung für die zu pflegenden Menschen, damit sie bessere Voraussetzungen haben, um mit der veränderten Lebens-/Gesundheitssituation umzugehen</a:t>
            </a:r>
          </a:p>
          <a:p>
            <a:pPr lvl="1"/>
            <a:r>
              <a:rPr lang="de-DE" dirty="0"/>
              <a:t>bezieht sich auf die allgemeine bzw. gesundheitliche Lebensführung</a:t>
            </a:r>
          </a:p>
          <a:p>
            <a:pPr lvl="1"/>
            <a:r>
              <a:rPr lang="de-DE" dirty="0"/>
              <a:t>das zu vermittelnde Wissen soll in der Zukunft nützlich sein (prospektiv)</a:t>
            </a:r>
          </a:p>
          <a:p>
            <a:pPr lvl="1"/>
            <a:r>
              <a:rPr lang="de-DE" dirty="0"/>
              <a:t>das zu vermittelnde Wissen soll Orientierung geben</a:t>
            </a:r>
          </a:p>
          <a:p>
            <a:pPr lvl="1"/>
            <a:r>
              <a:rPr lang="de-DE" dirty="0"/>
              <a:t>es gibt keine festen Regeln zu Form, zu Zeit, Dauer und Regelmäßigkeit sowie zum Ablauf und zum Ort der Intervention (eher lose, unverbindliche Art der Beziehung, die meist einmalig aus einem bestimmten Anlass erfolgt)</a:t>
            </a:r>
          </a:p>
          <a:p>
            <a:pPr lvl="1"/>
            <a:r>
              <a:rPr lang="de-DE" dirty="0"/>
              <a:t>Beziehung zwischen einem Experten (der über das Wissen verfügt) und einem Laien (der das Wissen benötigt, um handlungsfähig zu sein)</a:t>
            </a:r>
          </a:p>
          <a:p>
            <a:pPr lvl="1"/>
            <a:endParaRPr lang="de-DE" dirty="0"/>
          </a:p>
          <a:p>
            <a:pPr marL="0" indent="0">
              <a:buNone/>
            </a:pPr>
            <a:endParaRPr lang="de-DE" dirty="0"/>
          </a:p>
          <a:p>
            <a:pPr marL="0" indent="0">
              <a:buNone/>
            </a:pPr>
            <a:endParaRPr lang="de-DE" dirty="0"/>
          </a:p>
        </p:txBody>
      </p:sp>
    </p:spTree>
    <p:extLst>
      <p:ext uri="{BB962C8B-B14F-4D97-AF65-F5344CB8AC3E}">
        <p14:creationId xmlns:p14="http://schemas.microsoft.com/office/powerpoint/2010/main" val="1464538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016064-B3A0-431D-ACB2-A785C2780294}"/>
              </a:ext>
            </a:extLst>
          </p:cNvPr>
          <p:cNvSpPr>
            <a:spLocks noGrp="1"/>
          </p:cNvSpPr>
          <p:nvPr>
            <p:ph type="title"/>
          </p:nvPr>
        </p:nvSpPr>
        <p:spPr/>
        <p:txBody>
          <a:bodyPr/>
          <a:lstStyle/>
          <a:p>
            <a:r>
              <a:rPr lang="de-DE" dirty="0"/>
              <a:t>Schulung (Mikroschulung*)</a:t>
            </a:r>
          </a:p>
        </p:txBody>
      </p:sp>
      <p:sp>
        <p:nvSpPr>
          <p:cNvPr id="3" name="Inhaltsplatzhalter 2">
            <a:extLst>
              <a:ext uri="{FF2B5EF4-FFF2-40B4-BE49-F238E27FC236}">
                <a16:creationId xmlns:a16="http://schemas.microsoft.com/office/drawing/2014/main" id="{65563A18-66D0-4D2B-AF09-1F85987F84E9}"/>
              </a:ext>
            </a:extLst>
          </p:cNvPr>
          <p:cNvSpPr>
            <a:spLocks noGrp="1"/>
          </p:cNvSpPr>
          <p:nvPr>
            <p:ph idx="1"/>
          </p:nvPr>
        </p:nvSpPr>
        <p:spPr/>
        <p:txBody>
          <a:bodyPr>
            <a:normAutofit fontScale="85000" lnSpcReduction="10000"/>
          </a:bodyPr>
          <a:lstStyle/>
          <a:p>
            <a:r>
              <a:rPr lang="de-DE" dirty="0"/>
              <a:t>ein zielorientiertes, strukturiertes und geplantes Vermitteln von Wissen und von Fertigkeiten/Techniken („komplettes Lernangebot“)</a:t>
            </a:r>
          </a:p>
          <a:p>
            <a:r>
              <a:rPr lang="de-DE" dirty="0"/>
              <a:t>ähnlich, aber umfassender als bei einer Anleitung</a:t>
            </a:r>
          </a:p>
          <a:p>
            <a:r>
              <a:rPr lang="de-DE" dirty="0"/>
              <a:t>erfolgt mit Einzelpersonen oder auch mit kleinen Gruppen von Menschen, die sich in einer vergleichbaren Situation befinden</a:t>
            </a:r>
          </a:p>
          <a:p>
            <a:r>
              <a:rPr lang="de-DE" dirty="0"/>
              <a:t>Vorgehen:</a:t>
            </a:r>
          </a:p>
          <a:p>
            <a:pPr lvl="1"/>
            <a:r>
              <a:rPr lang="de-DE" dirty="0"/>
              <a:t>Probleme der zu schulenden Person(en) analysieren – Ausgangsbedingungen und Anforderungen bestimmen</a:t>
            </a:r>
          </a:p>
          <a:p>
            <a:pPr lvl="1"/>
            <a:r>
              <a:rPr lang="de-DE" dirty="0"/>
              <a:t>die Ziele, die erreicht werden sollen, bestimmen</a:t>
            </a:r>
          </a:p>
          <a:p>
            <a:pPr lvl="1"/>
            <a:r>
              <a:rPr lang="de-DE" dirty="0"/>
              <a:t>zeitliche und methodische Struktur festlegen</a:t>
            </a:r>
          </a:p>
          <a:p>
            <a:pPr lvl="1"/>
            <a:r>
              <a:rPr lang="de-DE" dirty="0"/>
              <a:t>Lerninhalte detailliert aufbereiten, Schulungsmedien auswählen oder gestalten</a:t>
            </a:r>
          </a:p>
          <a:p>
            <a:pPr lvl="1"/>
            <a:r>
              <a:rPr lang="de-DE" dirty="0"/>
              <a:t>Schulungserfolg anhand der Ziele evaluieren</a:t>
            </a:r>
          </a:p>
          <a:p>
            <a:pPr marL="0" indent="0">
              <a:buNone/>
            </a:pPr>
            <a:r>
              <a:rPr lang="de-DE" sz="1800" dirty="0"/>
              <a:t>*‘Mikroschulungen‘ sind zwischen Anleitung/Instruktion und Schulung angesiedelt und eher für Einzelpersonen konzipiert</a:t>
            </a:r>
            <a:endParaRPr lang="de-DE" sz="1900" dirty="0"/>
          </a:p>
        </p:txBody>
      </p:sp>
    </p:spTree>
    <p:extLst>
      <p:ext uri="{BB962C8B-B14F-4D97-AF65-F5344CB8AC3E}">
        <p14:creationId xmlns:p14="http://schemas.microsoft.com/office/powerpoint/2010/main" val="4001474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97EBEB-ACAA-4C47-9E80-8147B246CB3E}"/>
              </a:ext>
            </a:extLst>
          </p:cNvPr>
          <p:cNvSpPr>
            <a:spLocks noGrp="1"/>
          </p:cNvSpPr>
          <p:nvPr>
            <p:ph type="title"/>
          </p:nvPr>
        </p:nvSpPr>
        <p:spPr/>
        <p:txBody>
          <a:bodyPr/>
          <a:lstStyle/>
          <a:p>
            <a:r>
              <a:rPr lang="de-DE" dirty="0"/>
              <a:t>Beratung</a:t>
            </a:r>
          </a:p>
        </p:txBody>
      </p:sp>
      <p:sp>
        <p:nvSpPr>
          <p:cNvPr id="3" name="Inhaltsplatzhalter 2">
            <a:extLst>
              <a:ext uri="{FF2B5EF4-FFF2-40B4-BE49-F238E27FC236}">
                <a16:creationId xmlns:a16="http://schemas.microsoft.com/office/drawing/2014/main" id="{125385D8-9FF7-467E-ABCD-7F9CB3CFFD71}"/>
              </a:ext>
            </a:extLst>
          </p:cNvPr>
          <p:cNvSpPr>
            <a:spLocks noGrp="1"/>
          </p:cNvSpPr>
          <p:nvPr>
            <p:ph idx="1"/>
          </p:nvPr>
        </p:nvSpPr>
        <p:spPr>
          <a:xfrm>
            <a:off x="838200" y="1825625"/>
            <a:ext cx="10515600" cy="4761988"/>
          </a:xfrm>
        </p:spPr>
        <p:txBody>
          <a:bodyPr>
            <a:normAutofit fontScale="92500" lnSpcReduction="10000"/>
          </a:bodyPr>
          <a:lstStyle/>
          <a:p>
            <a:pPr marL="269875" indent="-269875">
              <a:buNone/>
            </a:pPr>
            <a:r>
              <a:rPr lang="de-DE" dirty="0"/>
              <a:t>= ergebnisoffener Dialog, um gemeinsam eine individuelle und bedürfnisgerechte Problemlösung für die ratsuchende Person mit Unterstützung durch die Beraterin / den Berater zu entwickeln</a:t>
            </a:r>
          </a:p>
          <a:p>
            <a:pPr marL="269875" indent="-269875">
              <a:buNone/>
            </a:pPr>
            <a:r>
              <a:rPr lang="de-DE" dirty="0">
                <a:sym typeface="Wingdings" panose="05000000000000000000" pitchFamily="2" charset="2"/>
              </a:rPr>
              <a:t>Ziel: Problemlösung im Einzelfall durch Förderung der individuellen Handlungskompetenz in einer konkreten Problemsituation</a:t>
            </a:r>
            <a:endParaRPr lang="de-DE" dirty="0"/>
          </a:p>
          <a:p>
            <a:pPr marL="269875" indent="-269875">
              <a:buNone/>
            </a:pPr>
            <a:r>
              <a:rPr lang="de-DE" dirty="0"/>
              <a:t>allgemeine Merkmale von Beratung</a:t>
            </a:r>
          </a:p>
          <a:p>
            <a:pPr lvl="1"/>
            <a:r>
              <a:rPr lang="de-DE" dirty="0"/>
              <a:t>Kurzzeitintervention für Individuen oder Gruppen, möglichst niederschwellig</a:t>
            </a:r>
          </a:p>
          <a:p>
            <a:pPr lvl="1"/>
            <a:r>
              <a:rPr lang="de-DE" dirty="0"/>
              <a:t>es gibt definierte Rahmenbedingung, die durch die beratende Person organisiert werden</a:t>
            </a:r>
          </a:p>
          <a:p>
            <a:pPr lvl="1"/>
            <a:r>
              <a:rPr lang="de-DE" dirty="0"/>
              <a:t>die Teilnahme ist für die ratsuchende Person freiwillig</a:t>
            </a:r>
          </a:p>
          <a:p>
            <a:pPr lvl="1"/>
            <a:r>
              <a:rPr lang="de-DE" dirty="0"/>
              <a:t>ob und wie die ratsuchende Person das Ergebnis nutzt, entscheidet sie selbst</a:t>
            </a:r>
          </a:p>
          <a:p>
            <a:pPr lvl="1"/>
            <a:r>
              <a:rPr lang="de-DE" dirty="0"/>
              <a:t>die beratende Person orientiert sich an einem Verfahren mit einer zielgerichteten Struktur </a:t>
            </a:r>
          </a:p>
          <a:p>
            <a:endParaRPr lang="de-DE" dirty="0"/>
          </a:p>
        </p:txBody>
      </p:sp>
    </p:spTree>
    <p:extLst>
      <p:ext uri="{BB962C8B-B14F-4D97-AF65-F5344CB8AC3E}">
        <p14:creationId xmlns:p14="http://schemas.microsoft.com/office/powerpoint/2010/main" val="770661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le 6">
            <a:extLst>
              <a:ext uri="{FF2B5EF4-FFF2-40B4-BE49-F238E27FC236}">
                <a16:creationId xmlns:a16="http://schemas.microsoft.com/office/drawing/2014/main" id="{8F7DAE0C-1493-43AF-A893-0A72EB71B817}"/>
              </a:ext>
            </a:extLst>
          </p:cNvPr>
          <p:cNvGraphicFramePr>
            <a:graphicFrameLocks noGrp="1"/>
          </p:cNvGraphicFramePr>
          <p:nvPr>
            <p:extLst>
              <p:ext uri="{D42A27DB-BD31-4B8C-83A1-F6EECF244321}">
                <p14:modId xmlns:p14="http://schemas.microsoft.com/office/powerpoint/2010/main" val="73273299"/>
              </p:ext>
            </p:extLst>
          </p:nvPr>
        </p:nvGraphicFramePr>
        <p:xfrm>
          <a:off x="167148" y="324466"/>
          <a:ext cx="11838039" cy="6036022"/>
        </p:xfrm>
        <a:graphic>
          <a:graphicData uri="http://schemas.openxmlformats.org/drawingml/2006/table">
            <a:tbl>
              <a:tblPr firstRow="1" bandRow="1">
                <a:tableStyleId>{5940675A-B579-460E-94D1-54222C63F5DA}</a:tableStyleId>
              </a:tblPr>
              <a:tblGrid>
                <a:gridCol w="3991897">
                  <a:extLst>
                    <a:ext uri="{9D8B030D-6E8A-4147-A177-3AD203B41FA5}">
                      <a16:colId xmlns:a16="http://schemas.microsoft.com/office/drawing/2014/main" val="2118965310"/>
                    </a:ext>
                  </a:extLst>
                </a:gridCol>
                <a:gridCol w="7846142">
                  <a:extLst>
                    <a:ext uri="{9D8B030D-6E8A-4147-A177-3AD203B41FA5}">
                      <a16:colId xmlns:a16="http://schemas.microsoft.com/office/drawing/2014/main" val="4148227697"/>
                    </a:ext>
                  </a:extLst>
                </a:gridCol>
              </a:tblGrid>
              <a:tr h="557610">
                <a:tc gridSpan="2">
                  <a:txBody>
                    <a:bodyPr/>
                    <a:lstStyle/>
                    <a:p>
                      <a:pPr algn="ctr"/>
                      <a:r>
                        <a:rPr lang="de-DE" sz="2800" b="1" dirty="0">
                          <a:latin typeface="+mn-lt"/>
                          <a:ea typeface="+mn-ea"/>
                          <a:cs typeface="+mn-cs"/>
                        </a:rPr>
                        <a:t>Methodische Vorgehensweisen und Tätigkeiten in der Beratung*</a:t>
                      </a:r>
                      <a:endParaRPr lang="de-DE" sz="2800" dirty="0"/>
                    </a:p>
                  </a:txBody>
                  <a:tcPr/>
                </a:tc>
                <a:tc hMerge="1">
                  <a:txBody>
                    <a:bodyPr/>
                    <a:lstStyle/>
                    <a:p>
                      <a:endParaRPr lang="de-DE" dirty="0"/>
                    </a:p>
                  </a:txBody>
                  <a:tcPr/>
                </a:tc>
                <a:extLst>
                  <a:ext uri="{0D108BD9-81ED-4DB2-BD59-A6C34878D82A}">
                    <a16:rowId xmlns:a16="http://schemas.microsoft.com/office/drawing/2014/main" val="1612653884"/>
                  </a:ext>
                </a:extLst>
              </a:tr>
              <a:tr h="508998">
                <a:tc>
                  <a:txBody>
                    <a:bodyPr/>
                    <a:lstStyle/>
                    <a:p>
                      <a:pPr algn="l"/>
                      <a:r>
                        <a:rPr lang="de-DE" sz="2100" b="1" dirty="0"/>
                        <a:t>METHODISCHE VORGEHENSWEISE</a:t>
                      </a:r>
                    </a:p>
                  </a:txBody>
                  <a:tcPr anchor="b"/>
                </a:tc>
                <a:tc>
                  <a:txBody>
                    <a:bodyPr/>
                    <a:lstStyle/>
                    <a:p>
                      <a:r>
                        <a:rPr lang="de-DE" sz="2100" b="1" dirty="0"/>
                        <a:t>TÄTIGKEITEN</a:t>
                      </a:r>
                    </a:p>
                  </a:txBody>
                  <a:tcPr anchor="b"/>
                </a:tc>
                <a:extLst>
                  <a:ext uri="{0D108BD9-81ED-4DB2-BD59-A6C34878D82A}">
                    <a16:rowId xmlns:a16="http://schemas.microsoft.com/office/drawing/2014/main" val="2440047754"/>
                  </a:ext>
                </a:extLst>
              </a:tr>
              <a:tr h="1037494">
                <a:tc>
                  <a:txBody>
                    <a:bodyPr/>
                    <a:lstStyle/>
                    <a:p>
                      <a:r>
                        <a:rPr lang="de-DE" sz="2000" b="1" i="1" dirty="0"/>
                        <a:t>Problemlösung durch Kompetenzförderung (Empowerment)</a:t>
                      </a:r>
                    </a:p>
                  </a:txBody>
                  <a:tcPr/>
                </a:tc>
                <a:tc>
                  <a:txBody>
                    <a:bodyPr/>
                    <a:lstStyle/>
                    <a:p>
                      <a:r>
                        <a:rPr lang="de-DE" sz="2000" dirty="0"/>
                        <a:t>Milderung von Unsicherheit; Stärkung der </a:t>
                      </a:r>
                      <a:r>
                        <a:rPr lang="de-DE" sz="2000" dirty="0" err="1"/>
                        <a:t>Selbstmanagementkom-petenz</a:t>
                      </a:r>
                      <a:r>
                        <a:rPr lang="de-DE" sz="2000" dirty="0"/>
                        <a:t>; Ressourcenmobilisierung; Befähigung zur Problembewältigung und Stärkung der hierfür erforderlichen Kompetenzen</a:t>
                      </a:r>
                    </a:p>
                  </a:txBody>
                  <a:tcPr/>
                </a:tc>
                <a:extLst>
                  <a:ext uri="{0D108BD9-81ED-4DB2-BD59-A6C34878D82A}">
                    <a16:rowId xmlns:a16="http://schemas.microsoft.com/office/drawing/2014/main" val="509052458"/>
                  </a:ext>
                </a:extLst>
              </a:tr>
              <a:tr h="8172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000" b="1" i="1" dirty="0"/>
                        <a:t>Problemlösung durch anwaltschaftliche Unterstützung</a:t>
                      </a:r>
                    </a:p>
                    <a:p>
                      <a:endParaRPr lang="de-DE" sz="2000" b="1" i="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000" dirty="0"/>
                        <a:t>Analyse der Ressourcensituation, konkrete Hilfe und begleitende </a:t>
                      </a:r>
                      <a:r>
                        <a:rPr lang="de-DE" sz="2000" dirty="0" err="1"/>
                        <a:t>Un-terstützung</a:t>
                      </a:r>
                      <a:r>
                        <a:rPr lang="de-DE" sz="2000" dirty="0"/>
                        <a:t>, Wahrnehmung von Vermittlungsaufgaben (Mittlerfunk-</a:t>
                      </a:r>
                      <a:r>
                        <a:rPr lang="de-DE" sz="2000" dirty="0" err="1"/>
                        <a:t>tionen</a:t>
                      </a:r>
                      <a:r>
                        <a:rPr lang="de-DE" sz="2000" dirty="0"/>
                        <a:t>) </a:t>
                      </a:r>
                      <a:r>
                        <a:rPr lang="de-DE" sz="2000" dirty="0">
                          <a:sym typeface="Wingdings" panose="05000000000000000000" pitchFamily="2" charset="2"/>
                        </a:rPr>
                        <a:t> dabei Grenzen beachten und Autonomie der ratsuchenden Person soweit wie irgendwie möglich bewahren</a:t>
                      </a:r>
                      <a:endParaRPr lang="de-DE" sz="2000" dirty="0"/>
                    </a:p>
                  </a:txBody>
                  <a:tcPr/>
                </a:tc>
                <a:extLst>
                  <a:ext uri="{0D108BD9-81ED-4DB2-BD59-A6C34878D82A}">
                    <a16:rowId xmlns:a16="http://schemas.microsoft.com/office/drawing/2014/main" val="108086112"/>
                  </a:ext>
                </a:extLst>
              </a:tr>
              <a:tr h="980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000" b="1" i="1" dirty="0"/>
                        <a:t>Problemlösung durch Perspektivenwechsel</a:t>
                      </a:r>
                    </a:p>
                    <a:p>
                      <a:endParaRPr lang="de-DE" sz="2000" b="1" i="1" dirty="0"/>
                    </a:p>
                  </a:txBody>
                  <a:tcPr/>
                </a:tc>
                <a:tc>
                  <a:txBody>
                    <a:bodyPr/>
                    <a:lstStyle/>
                    <a:p>
                      <a:r>
                        <a:rPr lang="de-DE" sz="2000" dirty="0"/>
                        <a:t>Aufschlüsselung des individuellen Problems; fall- und </a:t>
                      </a:r>
                      <a:r>
                        <a:rPr lang="de-DE" sz="2000" dirty="0" err="1"/>
                        <a:t>situationsbezo-gene</a:t>
                      </a:r>
                      <a:r>
                        <a:rPr lang="de-DE" sz="2000" dirty="0"/>
                        <a:t> Deutungshilfe; Herstellung der notwendigen Distanz für eine Re-flexion; Ermöglichung neuer Sichtweisen; Milderung von Desorientierung</a:t>
                      </a:r>
                    </a:p>
                  </a:txBody>
                  <a:tcPr/>
                </a:tc>
                <a:extLst>
                  <a:ext uri="{0D108BD9-81ED-4DB2-BD59-A6C34878D82A}">
                    <a16:rowId xmlns:a16="http://schemas.microsoft.com/office/drawing/2014/main" val="2618847497"/>
                  </a:ext>
                </a:extLst>
              </a:tr>
              <a:tr h="980479">
                <a:tc>
                  <a:txBody>
                    <a:bodyPr/>
                    <a:lstStyle/>
                    <a:p>
                      <a:r>
                        <a:rPr lang="de-DE" sz="2000" b="1" i="1" dirty="0"/>
                        <a:t>Problemlösung durch Wissensvermittlung</a:t>
                      </a:r>
                    </a:p>
                  </a:txBody>
                  <a:tcPr/>
                </a:tc>
                <a:tc>
                  <a:txBody>
                    <a:bodyPr/>
                    <a:lstStyle/>
                    <a:p>
                      <a:r>
                        <a:rPr lang="de-DE" sz="2000" dirty="0"/>
                        <a:t>Vermittlung von problem- und fallbezogenem Wissen; Angebot von Strukturierungs- und Klärungshilfe; Unterstützung der Fähigkeit, Gesundheitsinformationen zu finden, zu verstehen und einzuschätzen (Gesundheitskompetenz / „Health </a:t>
                      </a:r>
                      <a:r>
                        <a:rPr lang="de-DE" sz="2000" dirty="0" err="1"/>
                        <a:t>Literacy</a:t>
                      </a:r>
                      <a:r>
                        <a:rPr lang="de-DE" sz="2000" dirty="0"/>
                        <a:t>“), Übertragung von Fachinformationen in praktisches, alltagstaugliches Wissen</a:t>
                      </a:r>
                    </a:p>
                  </a:txBody>
                  <a:tcPr/>
                </a:tc>
                <a:extLst>
                  <a:ext uri="{0D108BD9-81ED-4DB2-BD59-A6C34878D82A}">
                    <a16:rowId xmlns:a16="http://schemas.microsoft.com/office/drawing/2014/main" val="3954383718"/>
                  </a:ext>
                </a:extLst>
              </a:tr>
            </a:tbl>
          </a:graphicData>
        </a:graphic>
      </p:graphicFrame>
      <p:sp>
        <p:nvSpPr>
          <p:cNvPr id="8" name="Textfeld 7">
            <a:extLst>
              <a:ext uri="{FF2B5EF4-FFF2-40B4-BE49-F238E27FC236}">
                <a16:creationId xmlns:a16="http://schemas.microsoft.com/office/drawing/2014/main" id="{164CC09E-38E9-4A0F-9FFA-3E0947CD9F12}"/>
              </a:ext>
            </a:extLst>
          </p:cNvPr>
          <p:cNvSpPr txBox="1"/>
          <p:nvPr/>
        </p:nvSpPr>
        <p:spPr>
          <a:xfrm>
            <a:off x="8386917" y="6379645"/>
            <a:ext cx="3723392" cy="307777"/>
          </a:xfrm>
          <a:prstGeom prst="rect">
            <a:avLst/>
          </a:prstGeom>
          <a:noFill/>
        </p:spPr>
        <p:txBody>
          <a:bodyPr wrap="none" rtlCol="0">
            <a:spAutoFit/>
          </a:bodyPr>
          <a:lstStyle/>
          <a:p>
            <a:r>
              <a:rPr lang="de-DE" sz="1400" i="1" dirty="0"/>
              <a:t>* in Anlehnung an Schaeffer / </a:t>
            </a:r>
            <a:r>
              <a:rPr lang="de-DE" sz="1400" i="1" dirty="0" err="1"/>
              <a:t>Dewe</a:t>
            </a:r>
            <a:r>
              <a:rPr lang="de-DE" sz="1400" i="1" dirty="0"/>
              <a:t> 2006, S. 141</a:t>
            </a:r>
          </a:p>
        </p:txBody>
      </p:sp>
    </p:spTree>
    <p:extLst>
      <p:ext uri="{BB962C8B-B14F-4D97-AF65-F5344CB8AC3E}">
        <p14:creationId xmlns:p14="http://schemas.microsoft.com/office/powerpoint/2010/main" val="1745556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A4CBE4-1064-4A14-B66D-62BA2A02E8A3}"/>
              </a:ext>
            </a:extLst>
          </p:cNvPr>
          <p:cNvSpPr>
            <a:spLocks noGrp="1"/>
          </p:cNvSpPr>
          <p:nvPr>
            <p:ph type="title"/>
          </p:nvPr>
        </p:nvSpPr>
        <p:spPr/>
        <p:txBody>
          <a:bodyPr/>
          <a:lstStyle/>
          <a:p>
            <a:r>
              <a:rPr lang="de-DE" dirty="0"/>
              <a:t>Sonderfall: Pflegeberatung n. § 7a SGB XI </a:t>
            </a:r>
          </a:p>
        </p:txBody>
      </p:sp>
      <p:sp>
        <p:nvSpPr>
          <p:cNvPr id="3" name="Inhaltsplatzhalter 2">
            <a:extLst>
              <a:ext uri="{FF2B5EF4-FFF2-40B4-BE49-F238E27FC236}">
                <a16:creationId xmlns:a16="http://schemas.microsoft.com/office/drawing/2014/main" id="{172A33D2-ABD3-4912-8500-F473FB1CF3DD}"/>
              </a:ext>
            </a:extLst>
          </p:cNvPr>
          <p:cNvSpPr>
            <a:spLocks noGrp="1"/>
          </p:cNvSpPr>
          <p:nvPr>
            <p:ph idx="1"/>
          </p:nvPr>
        </p:nvSpPr>
        <p:spPr>
          <a:xfrm>
            <a:off x="838200" y="1825624"/>
            <a:ext cx="10515600" cy="4585007"/>
          </a:xfrm>
        </p:spPr>
        <p:txBody>
          <a:bodyPr>
            <a:normAutofit fontScale="92500" lnSpcReduction="10000"/>
          </a:bodyPr>
          <a:lstStyle/>
          <a:p>
            <a:r>
              <a:rPr lang="de-DE" dirty="0"/>
              <a:t>Alle Pflegebedürftigen, die in einer Pflegeversicherung versichert sind und Leistungen erhalten oder einen Antrag auf Leistungen gestellt haben, haben Anspruch auf kostenfreie Pflegeberatung. Das gilt auch für ihre Angehörigen.</a:t>
            </a:r>
          </a:p>
          <a:p>
            <a:r>
              <a:rPr lang="de-DE" dirty="0"/>
              <a:t>Pflegeberater informieren zu allen Fragen, die in der Pflegesituation auftauchen, z. B. zu:</a:t>
            </a:r>
          </a:p>
          <a:p>
            <a:pPr lvl="1"/>
            <a:r>
              <a:rPr lang="de-DE" dirty="0"/>
              <a:t>Organisation der Pflege (ambulant / stationär)</a:t>
            </a:r>
          </a:p>
          <a:p>
            <a:pPr lvl="1"/>
            <a:r>
              <a:rPr lang="de-DE" dirty="0"/>
              <a:t>Finanzierung der Pflege – wer zahlt was</a:t>
            </a:r>
          </a:p>
          <a:p>
            <a:pPr lvl="1"/>
            <a:r>
              <a:rPr lang="de-DE" dirty="0"/>
              <a:t>Antragstellung auf Leistungen</a:t>
            </a:r>
          </a:p>
          <a:p>
            <a:pPr lvl="1"/>
            <a:r>
              <a:rPr lang="de-DE" dirty="0"/>
              <a:t>Pflegebegutachtung </a:t>
            </a:r>
          </a:p>
          <a:p>
            <a:pPr lvl="1"/>
            <a:r>
              <a:rPr lang="de-DE" dirty="0"/>
              <a:t>Suche nach einem geeigneten Pflegedienst</a:t>
            </a:r>
          </a:p>
          <a:p>
            <a:r>
              <a:rPr lang="de-DE" dirty="0"/>
              <a:t>Pflegeberatung wird durch die Pflegekassen finanziert, erfolgt aber </a:t>
            </a:r>
            <a:r>
              <a:rPr lang="de-DE" dirty="0" err="1"/>
              <a:t>unab</a:t>
            </a:r>
            <a:r>
              <a:rPr lang="de-DE" dirty="0"/>
              <a:t>-hängig durch eine neutrale Pflegeberatungsstelle (Beratungsgutschein)</a:t>
            </a:r>
          </a:p>
        </p:txBody>
      </p:sp>
    </p:spTree>
    <p:extLst>
      <p:ext uri="{BB962C8B-B14F-4D97-AF65-F5344CB8AC3E}">
        <p14:creationId xmlns:p14="http://schemas.microsoft.com/office/powerpoint/2010/main" val="181256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3865E1-CCD8-4687-8AEC-2BEE42BB4987}"/>
              </a:ext>
            </a:extLst>
          </p:cNvPr>
          <p:cNvSpPr>
            <a:spLocks noGrp="1"/>
          </p:cNvSpPr>
          <p:nvPr>
            <p:ph type="title"/>
          </p:nvPr>
        </p:nvSpPr>
        <p:spPr/>
        <p:txBody>
          <a:bodyPr/>
          <a:lstStyle/>
          <a:p>
            <a:r>
              <a:rPr lang="de-DE" dirty="0"/>
              <a:t>(Psycho-)Therapie</a:t>
            </a:r>
          </a:p>
        </p:txBody>
      </p:sp>
      <p:sp>
        <p:nvSpPr>
          <p:cNvPr id="3" name="Inhaltsplatzhalter 2">
            <a:extLst>
              <a:ext uri="{FF2B5EF4-FFF2-40B4-BE49-F238E27FC236}">
                <a16:creationId xmlns:a16="http://schemas.microsoft.com/office/drawing/2014/main" id="{A3F80145-780E-4796-99B1-9FEAFF99841E}"/>
              </a:ext>
            </a:extLst>
          </p:cNvPr>
          <p:cNvSpPr>
            <a:spLocks noGrp="1"/>
          </p:cNvSpPr>
          <p:nvPr>
            <p:ph idx="1"/>
          </p:nvPr>
        </p:nvSpPr>
        <p:spPr>
          <a:xfrm>
            <a:off x="838200" y="1825624"/>
            <a:ext cx="10515600" cy="4791485"/>
          </a:xfrm>
        </p:spPr>
        <p:txBody>
          <a:bodyPr>
            <a:normAutofit fontScale="85000" lnSpcReduction="20000"/>
          </a:bodyPr>
          <a:lstStyle/>
          <a:p>
            <a:pPr marL="265113" indent="-265113">
              <a:buNone/>
            </a:pPr>
            <a:r>
              <a:rPr lang="de-DE" dirty="0"/>
              <a:t>= Unterstützung eines Menschen mit erheblichem Leidensdruck in Folge einer Gesundheitsstörung </a:t>
            </a:r>
          </a:p>
          <a:p>
            <a:pPr marL="265113" indent="-265113">
              <a:buNone/>
            </a:pPr>
            <a:r>
              <a:rPr lang="de-DE" dirty="0"/>
              <a:t>Ziel: Hilfe bei der Wiederherstellung der Gesundheit (Heilung / Kuration) – Klient*in soll das individuelle Handlungsvermögen und die persönliche Identität und Integrität wieder erlangen</a:t>
            </a:r>
          </a:p>
          <a:p>
            <a:pPr marL="265113" indent="0">
              <a:buNone/>
            </a:pPr>
            <a:r>
              <a:rPr lang="de-DE" dirty="0"/>
              <a:t>In einem Therapieprozess können persönliche, in der Vergangenheit  entwickelte Verhaltensmuster und Gedankengebäude, die für den Leidensdruck direkt oder indirekt verantwortlich sind, schrittweise überprüft und neu aufgebaut werden.</a:t>
            </a:r>
          </a:p>
          <a:p>
            <a:pPr marL="0" indent="0">
              <a:buNone/>
            </a:pPr>
            <a:r>
              <a:rPr lang="de-DE" dirty="0"/>
              <a:t>allgemeine Merkmale von Therapie</a:t>
            </a:r>
          </a:p>
          <a:p>
            <a:pPr lvl="1"/>
            <a:r>
              <a:rPr lang="de-DE" dirty="0"/>
              <a:t>(Psycho-)Therapie darf nur von Personen mit einer entsprechenden Qualifikation und Zulassung durchgeführt werden</a:t>
            </a:r>
          </a:p>
          <a:p>
            <a:pPr lvl="1"/>
            <a:r>
              <a:rPr lang="de-DE" dirty="0"/>
              <a:t>Langzeitintervention, in der Regel für Einzelpersonen</a:t>
            </a:r>
            <a:endParaRPr lang="de-DE" sz="2000" dirty="0"/>
          </a:p>
          <a:p>
            <a:pPr lvl="1"/>
            <a:r>
              <a:rPr lang="de-DE" sz="2400" dirty="0"/>
              <a:t>die Rahmenbedingungen und die Interaktionsstruktur sind klar bestimmt (z. B. Dauer und Ort der Sitzungen, Regelmäßigkeit, Ablauf)</a:t>
            </a:r>
          </a:p>
          <a:p>
            <a:pPr lvl="1"/>
            <a:r>
              <a:rPr lang="de-DE" dirty="0"/>
              <a:t>die Teilnahme ist, von Ausnahmen abgesehen, zunächst freiwillig, wird dann jedoch in einer Vereinbarung für den verabredeten Therapiezeitraum geregelt und ist damit bindend</a:t>
            </a:r>
            <a:endParaRPr lang="de-DE" sz="2400" dirty="0"/>
          </a:p>
        </p:txBody>
      </p:sp>
    </p:spTree>
    <p:extLst>
      <p:ext uri="{BB962C8B-B14F-4D97-AF65-F5344CB8AC3E}">
        <p14:creationId xmlns:p14="http://schemas.microsoft.com/office/powerpoint/2010/main" val="6918960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30FB14-E308-466D-B07E-6C45F0DE335A}"/>
              </a:ext>
            </a:extLst>
          </p:cNvPr>
          <p:cNvSpPr>
            <a:spLocks noGrp="1"/>
          </p:cNvSpPr>
          <p:nvPr>
            <p:ph type="title"/>
          </p:nvPr>
        </p:nvSpPr>
        <p:spPr/>
        <p:txBody>
          <a:bodyPr/>
          <a:lstStyle/>
          <a:p>
            <a:r>
              <a:rPr lang="de-DE" dirty="0"/>
              <a:t>Verschiedene Therapieansätze </a:t>
            </a:r>
            <a:br>
              <a:rPr lang="de-DE" dirty="0"/>
            </a:br>
            <a:r>
              <a:rPr lang="de-DE" sz="2400" dirty="0"/>
              <a:t>(mit Einfluss auf Modelle in der sozialtherapeutischen bzw. Gesundheits-Beratung)</a:t>
            </a:r>
          </a:p>
        </p:txBody>
      </p:sp>
      <p:sp>
        <p:nvSpPr>
          <p:cNvPr id="3" name="Inhaltsplatzhalter 2">
            <a:extLst>
              <a:ext uri="{FF2B5EF4-FFF2-40B4-BE49-F238E27FC236}">
                <a16:creationId xmlns:a16="http://schemas.microsoft.com/office/drawing/2014/main" id="{1E43585B-F99C-4B98-B156-636117770B1A}"/>
              </a:ext>
            </a:extLst>
          </p:cNvPr>
          <p:cNvSpPr>
            <a:spLocks noGrp="1"/>
          </p:cNvSpPr>
          <p:nvPr>
            <p:ph idx="1"/>
          </p:nvPr>
        </p:nvSpPr>
        <p:spPr/>
        <p:txBody>
          <a:bodyPr>
            <a:normAutofit fontScale="85000" lnSpcReduction="10000"/>
          </a:bodyPr>
          <a:lstStyle/>
          <a:p>
            <a:r>
              <a:rPr lang="de-DE" dirty="0"/>
              <a:t>Personenzentrierte Therapie </a:t>
            </a:r>
          </a:p>
          <a:p>
            <a:pPr marL="457200" lvl="1" indent="0">
              <a:buNone/>
            </a:pPr>
            <a:r>
              <a:rPr lang="de-DE" dirty="0">
                <a:sym typeface="Wingdings" panose="05000000000000000000" pitchFamily="2" charset="2"/>
              </a:rPr>
              <a:t> </a:t>
            </a:r>
            <a:r>
              <a:rPr lang="de-DE" dirty="0"/>
              <a:t>der ratsuchende Mensch wird dabei unterstützt, seine Selbstkompetenz und die Fähigkeit zur Selbstexploration wieder-/weiterzuentwickeln und durch Entwicklung persönlicher Stärken zur Lösung der Probleme, die sein Leiden verursachen, zu gelangen</a:t>
            </a:r>
          </a:p>
          <a:p>
            <a:r>
              <a:rPr lang="de-DE" dirty="0"/>
              <a:t>Lerntheoretisch begründete Therapie </a:t>
            </a:r>
          </a:p>
          <a:p>
            <a:pPr marL="457200" lvl="1" indent="0">
              <a:buNone/>
            </a:pPr>
            <a:r>
              <a:rPr lang="de-DE" dirty="0">
                <a:sym typeface="Wingdings" panose="05000000000000000000" pitchFamily="2" charset="2"/>
              </a:rPr>
              <a:t> der ratsuchende Mensch definiert gemeinsam mit der Therapeutin / dem Therapeuten die Ziele für eine Veränderung der eigenen Gedankengebäude und des individuellen Verhaltens – zu diesen Zielen werden in kleinen Schritten neue Denk- und Verhaltensmuster erlernt und gefestigt</a:t>
            </a:r>
            <a:endParaRPr lang="de-DE" dirty="0"/>
          </a:p>
          <a:p>
            <a:r>
              <a:rPr lang="de-DE" dirty="0"/>
              <a:t>Systemische / lösungsorientierte Therapie</a:t>
            </a:r>
          </a:p>
          <a:p>
            <a:pPr lvl="1">
              <a:buFont typeface="Wingdings" panose="05000000000000000000" pitchFamily="2" charset="2"/>
              <a:buChar char="à"/>
            </a:pPr>
            <a:r>
              <a:rPr lang="de-DE" dirty="0"/>
              <a:t>der ratsuchende Mensch wird im Verbindung mit dem ihm umgebenden sozialen Netz gesehen und wird darin gefördert, seine individuellen Ressourcen in Verbindung mit denen seines Netzwerks zur Lösung seiner Probleme zu aktivieren</a:t>
            </a:r>
          </a:p>
          <a:p>
            <a:pPr marL="0" indent="0">
              <a:buNone/>
            </a:pPr>
            <a:r>
              <a:rPr lang="de-DE" dirty="0">
                <a:sym typeface="Wingdings" panose="05000000000000000000" pitchFamily="2" charset="2"/>
              </a:rPr>
              <a:t> Ansätze werden z. T. kombiniert und ergänzen sich wechselseitig</a:t>
            </a:r>
            <a:endParaRPr lang="de-DE" dirty="0"/>
          </a:p>
          <a:p>
            <a:pPr marL="457200" lvl="1" indent="0">
              <a:buNone/>
            </a:pPr>
            <a:endParaRPr lang="de-DE" dirty="0"/>
          </a:p>
        </p:txBody>
      </p:sp>
    </p:spTree>
    <p:extLst>
      <p:ext uri="{BB962C8B-B14F-4D97-AF65-F5344CB8AC3E}">
        <p14:creationId xmlns:p14="http://schemas.microsoft.com/office/powerpoint/2010/main" val="22926197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D601E316-557B-428F-A8F0-723527E2937B}"/>
              </a:ext>
            </a:extLst>
          </p:cNvPr>
          <p:cNvSpPr>
            <a:spLocks noGrp="1"/>
          </p:cNvSpPr>
          <p:nvPr>
            <p:ph type="title"/>
          </p:nvPr>
        </p:nvSpPr>
        <p:spPr/>
        <p:txBody>
          <a:bodyPr>
            <a:normAutofit/>
          </a:bodyPr>
          <a:lstStyle/>
          <a:p>
            <a:r>
              <a:rPr lang="de-DE" sz="4800" b="1" dirty="0"/>
              <a:t>weitere wichtige Begriffe</a:t>
            </a:r>
          </a:p>
        </p:txBody>
      </p:sp>
      <p:sp>
        <p:nvSpPr>
          <p:cNvPr id="8" name="Textplatzhalter 7">
            <a:extLst>
              <a:ext uri="{FF2B5EF4-FFF2-40B4-BE49-F238E27FC236}">
                <a16:creationId xmlns:a16="http://schemas.microsoft.com/office/drawing/2014/main" id="{7F2E84AF-06EA-4FF6-BA6E-9B9641F6131F}"/>
              </a:ext>
            </a:extLst>
          </p:cNvPr>
          <p:cNvSpPr>
            <a:spLocks noGrp="1"/>
          </p:cNvSpPr>
          <p:nvPr>
            <p:ph type="body" idx="1"/>
          </p:nvPr>
        </p:nvSpPr>
        <p:spPr/>
        <p:txBody>
          <a:bodyPr/>
          <a:lstStyle/>
          <a:p>
            <a:endParaRPr lang="de-DE"/>
          </a:p>
        </p:txBody>
      </p:sp>
    </p:spTree>
    <p:extLst>
      <p:ext uri="{BB962C8B-B14F-4D97-AF65-F5344CB8AC3E}">
        <p14:creationId xmlns:p14="http://schemas.microsoft.com/office/powerpoint/2010/main" val="3559490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C13198-F0B0-48C8-A9E6-50E6DABCD634}"/>
              </a:ext>
            </a:extLst>
          </p:cNvPr>
          <p:cNvSpPr>
            <a:spLocks noGrp="1"/>
          </p:cNvSpPr>
          <p:nvPr>
            <p:ph type="title"/>
          </p:nvPr>
        </p:nvSpPr>
        <p:spPr/>
        <p:txBody>
          <a:bodyPr/>
          <a:lstStyle/>
          <a:p>
            <a:r>
              <a:rPr lang="de-DE" b="1" dirty="0" err="1"/>
              <a:t>Pflegeberufereformgesetz</a:t>
            </a:r>
            <a:r>
              <a:rPr lang="de-DE" b="1" dirty="0"/>
              <a:t> (</a:t>
            </a:r>
            <a:r>
              <a:rPr lang="de-DE" b="1" dirty="0" err="1"/>
              <a:t>PflBRefG</a:t>
            </a:r>
            <a:r>
              <a:rPr lang="de-DE" b="1" dirty="0"/>
              <a:t>) </a:t>
            </a:r>
          </a:p>
        </p:txBody>
      </p:sp>
      <p:sp>
        <p:nvSpPr>
          <p:cNvPr id="3" name="Inhaltsplatzhalter 2">
            <a:extLst>
              <a:ext uri="{FF2B5EF4-FFF2-40B4-BE49-F238E27FC236}">
                <a16:creationId xmlns:a16="http://schemas.microsoft.com/office/drawing/2014/main" id="{70846955-BD36-46D5-BD80-1C49AAB895A4}"/>
              </a:ext>
            </a:extLst>
          </p:cNvPr>
          <p:cNvSpPr>
            <a:spLocks noGrp="1"/>
          </p:cNvSpPr>
          <p:nvPr>
            <p:ph idx="1"/>
          </p:nvPr>
        </p:nvSpPr>
        <p:spPr/>
        <p:txBody>
          <a:bodyPr>
            <a:normAutofit fontScale="92500" lnSpcReduction="20000"/>
          </a:bodyPr>
          <a:lstStyle/>
          <a:p>
            <a:pPr marL="0" indent="0">
              <a:buNone/>
            </a:pPr>
            <a:r>
              <a:rPr lang="de-DE" b="1" dirty="0"/>
              <a:t>§ 5 </a:t>
            </a:r>
          </a:p>
          <a:p>
            <a:pPr marL="0" indent="0">
              <a:buNone/>
            </a:pPr>
            <a:r>
              <a:rPr lang="de-DE" dirty="0"/>
              <a:t>(2) Pflege [...] umfasst präventive, kurative, rehabilitative, palliative und sozialpflegerische Maßnahmen zur Erhaltung, Förderung, Wiedererlangung oder Verbesserung der physischen und psychischen Situation der zu pflegenden Menschen, </a:t>
            </a:r>
            <a:r>
              <a:rPr lang="de-DE" b="1" dirty="0">
                <a:solidFill>
                  <a:srgbClr val="FF0000"/>
                </a:solidFill>
              </a:rPr>
              <a:t>ihre Beratung </a:t>
            </a:r>
            <a:r>
              <a:rPr lang="de-DE" dirty="0"/>
              <a:t>sowie ihre Begleitung in allen Lebensphasen und die Begleitung Sterbender. [...]</a:t>
            </a:r>
          </a:p>
          <a:p>
            <a:pPr marL="0" indent="0">
              <a:buNone/>
            </a:pPr>
            <a:r>
              <a:rPr lang="de-DE" dirty="0"/>
              <a:t>(3) Die Ausbildung soll insbesondere dazu befähigen </a:t>
            </a:r>
          </a:p>
          <a:p>
            <a:pPr marL="0" indent="0">
              <a:buNone/>
            </a:pPr>
            <a:r>
              <a:rPr lang="de-DE" dirty="0"/>
              <a:t>1) die folgenden Aufgaben selbständig auszuführen[...]</a:t>
            </a:r>
          </a:p>
          <a:p>
            <a:pPr marL="625475" indent="-271463" defTabSz="269875">
              <a:buNone/>
              <a:tabLst>
                <a:tab pos="354013" algn="l"/>
              </a:tabLst>
            </a:pPr>
            <a:r>
              <a:rPr lang="de-DE" dirty="0"/>
              <a:t>	f) </a:t>
            </a:r>
            <a:r>
              <a:rPr lang="de-DE" b="1" dirty="0">
                <a:solidFill>
                  <a:srgbClr val="FF0000"/>
                </a:solidFill>
              </a:rPr>
              <a:t>Beratung, Anleitung und Unterstützung </a:t>
            </a:r>
            <a:r>
              <a:rPr lang="de-DE" dirty="0"/>
              <a:t>von zu pflegenden Menschen bei der individuellen Auseinandersetzung mit Gesundheit und Krankheit sowie bei der Erhaltung und Stärkung der eigenständigen Lebensführung und Alltagskompetenz unter Einbeziehung ihrer sozialen Bezugspersonen</a:t>
            </a:r>
          </a:p>
        </p:txBody>
      </p:sp>
    </p:spTree>
    <p:extLst>
      <p:ext uri="{BB962C8B-B14F-4D97-AF65-F5344CB8AC3E}">
        <p14:creationId xmlns:p14="http://schemas.microsoft.com/office/powerpoint/2010/main" val="988088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D2FC51-57F3-43E8-8D52-C681A65439EE}"/>
              </a:ext>
            </a:extLst>
          </p:cNvPr>
          <p:cNvSpPr>
            <a:spLocks noGrp="1"/>
          </p:cNvSpPr>
          <p:nvPr>
            <p:ph type="title"/>
          </p:nvPr>
        </p:nvSpPr>
        <p:spPr>
          <a:xfrm>
            <a:off x="737117" y="365125"/>
            <a:ext cx="10758197" cy="1325563"/>
          </a:xfrm>
        </p:spPr>
        <p:txBody>
          <a:bodyPr/>
          <a:lstStyle/>
          <a:p>
            <a:r>
              <a:rPr lang="de-DE" dirty="0"/>
              <a:t>„Therapietreue“ („Compliance“ vs. „Adhärenz“)</a:t>
            </a:r>
          </a:p>
        </p:txBody>
      </p:sp>
      <p:sp>
        <p:nvSpPr>
          <p:cNvPr id="4" name="Textplatzhalter 3">
            <a:extLst>
              <a:ext uri="{FF2B5EF4-FFF2-40B4-BE49-F238E27FC236}">
                <a16:creationId xmlns:a16="http://schemas.microsoft.com/office/drawing/2014/main" id="{C03F35E5-0C44-46FA-A0DD-61C590DD4449}"/>
              </a:ext>
            </a:extLst>
          </p:cNvPr>
          <p:cNvSpPr>
            <a:spLocks noGrp="1"/>
          </p:cNvSpPr>
          <p:nvPr>
            <p:ph type="body" idx="1"/>
          </p:nvPr>
        </p:nvSpPr>
        <p:spPr/>
        <p:txBody>
          <a:bodyPr/>
          <a:lstStyle/>
          <a:p>
            <a:r>
              <a:rPr lang="de-DE" dirty="0"/>
              <a:t>Compliance (engl.: = Einhaltung, Folgsamkeit)</a:t>
            </a:r>
          </a:p>
        </p:txBody>
      </p:sp>
      <p:sp>
        <p:nvSpPr>
          <p:cNvPr id="5" name="Inhaltsplatzhalter 4">
            <a:extLst>
              <a:ext uri="{FF2B5EF4-FFF2-40B4-BE49-F238E27FC236}">
                <a16:creationId xmlns:a16="http://schemas.microsoft.com/office/drawing/2014/main" id="{493AADB8-0863-466B-BC51-4973592BC1FE}"/>
              </a:ext>
            </a:extLst>
          </p:cNvPr>
          <p:cNvSpPr>
            <a:spLocks noGrp="1"/>
          </p:cNvSpPr>
          <p:nvPr>
            <p:ph sz="half" idx="2"/>
          </p:nvPr>
        </p:nvSpPr>
        <p:spPr/>
        <p:txBody>
          <a:bodyPr>
            <a:normAutofit fontScale="92500" lnSpcReduction="20000"/>
          </a:bodyPr>
          <a:lstStyle/>
          <a:p>
            <a:r>
              <a:rPr lang="de-DE" sz="2400" dirty="0"/>
              <a:t>das ältere Konzept</a:t>
            </a:r>
          </a:p>
          <a:p>
            <a:r>
              <a:rPr lang="de-DE" sz="2400" dirty="0"/>
              <a:t>kennzeichnet die Mitarbeit der Patient*innen/Klient*innen/zu pflegenden Menschen an der Therapie und seine Bereitschaft, (ärztliche) Empfehlungen zu befolgen</a:t>
            </a:r>
          </a:p>
          <a:p>
            <a:pPr marL="0" indent="0">
              <a:buNone/>
            </a:pPr>
            <a:endParaRPr lang="de-DE" sz="2400" dirty="0"/>
          </a:p>
          <a:p>
            <a:pPr marL="0" indent="0">
              <a:buNone/>
            </a:pPr>
            <a:r>
              <a:rPr lang="de-DE" sz="2400" dirty="0">
                <a:sym typeface="Wingdings" panose="05000000000000000000" pitchFamily="2" charset="2"/>
              </a:rPr>
              <a:t> der Patient träg einseitig die Verantwortung für das Einhalten der Therapie und damit für den Therapieerfolg</a:t>
            </a:r>
            <a:endParaRPr lang="de-DE" sz="2400" dirty="0"/>
          </a:p>
        </p:txBody>
      </p:sp>
      <p:sp>
        <p:nvSpPr>
          <p:cNvPr id="6" name="Textplatzhalter 5">
            <a:extLst>
              <a:ext uri="{FF2B5EF4-FFF2-40B4-BE49-F238E27FC236}">
                <a16:creationId xmlns:a16="http://schemas.microsoft.com/office/drawing/2014/main" id="{CC1689BC-EA5E-45CA-82BD-DB413C0B0ECF}"/>
              </a:ext>
            </a:extLst>
          </p:cNvPr>
          <p:cNvSpPr>
            <a:spLocks noGrp="1"/>
          </p:cNvSpPr>
          <p:nvPr>
            <p:ph type="body" sz="quarter" idx="3"/>
          </p:nvPr>
        </p:nvSpPr>
        <p:spPr/>
        <p:txBody>
          <a:bodyPr/>
          <a:lstStyle/>
          <a:p>
            <a:r>
              <a:rPr lang="de-DE" dirty="0"/>
              <a:t>Adhärenz (engl.: </a:t>
            </a:r>
            <a:r>
              <a:rPr lang="de-DE" dirty="0" err="1"/>
              <a:t>adherence</a:t>
            </a:r>
            <a:r>
              <a:rPr lang="de-DE" dirty="0"/>
              <a:t> = befolgen, festhalten)</a:t>
            </a:r>
          </a:p>
        </p:txBody>
      </p:sp>
      <p:sp>
        <p:nvSpPr>
          <p:cNvPr id="7" name="Inhaltsplatzhalter 6">
            <a:extLst>
              <a:ext uri="{FF2B5EF4-FFF2-40B4-BE49-F238E27FC236}">
                <a16:creationId xmlns:a16="http://schemas.microsoft.com/office/drawing/2014/main" id="{13E514A9-2546-46FD-BC35-D6D70B62C626}"/>
              </a:ext>
            </a:extLst>
          </p:cNvPr>
          <p:cNvSpPr>
            <a:spLocks noGrp="1"/>
          </p:cNvSpPr>
          <p:nvPr>
            <p:ph sz="quarter" idx="4"/>
          </p:nvPr>
        </p:nvSpPr>
        <p:spPr/>
        <p:txBody>
          <a:bodyPr>
            <a:normAutofit fontScale="92500" lnSpcReduction="20000"/>
          </a:bodyPr>
          <a:lstStyle/>
          <a:p>
            <a:r>
              <a:rPr lang="de-DE" sz="2400" dirty="0"/>
              <a:t>das jüngere Konzept</a:t>
            </a:r>
          </a:p>
          <a:p>
            <a:r>
              <a:rPr lang="de-DE" sz="2400" dirty="0"/>
              <a:t>kennzeichnet die Vereinbarung und Umsetzung von Therapiezielen zwischen Patient*innen/Klient*innen/zu pflegenden </a:t>
            </a:r>
            <a:r>
              <a:rPr lang="de-DE" sz="2400" dirty="0" err="1"/>
              <a:t>Mensche</a:t>
            </a:r>
            <a:r>
              <a:rPr lang="de-DE" sz="2400" dirty="0"/>
              <a:t> und dem medizinischen Fachpersonal</a:t>
            </a:r>
          </a:p>
          <a:p>
            <a:endParaRPr lang="de-DE" sz="2400" dirty="0"/>
          </a:p>
          <a:p>
            <a:pPr marL="0" indent="0">
              <a:buNone/>
            </a:pPr>
            <a:r>
              <a:rPr lang="de-DE" sz="2400" dirty="0">
                <a:sym typeface="Wingdings" panose="05000000000000000000" pitchFamily="2" charset="2"/>
              </a:rPr>
              <a:t> beide Seiten sind für die Einhaltung der Therapiepläne und den Therapieerfolg gemeinsam verantwortlich und sollten möglichst gleichberechtigt „zusammen arbeiten“</a:t>
            </a:r>
            <a:endParaRPr lang="de-DE" sz="2400" dirty="0"/>
          </a:p>
        </p:txBody>
      </p:sp>
    </p:spTree>
    <p:extLst>
      <p:ext uri="{BB962C8B-B14F-4D97-AF65-F5344CB8AC3E}">
        <p14:creationId xmlns:p14="http://schemas.microsoft.com/office/powerpoint/2010/main" val="3023469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CCFCD63-44AD-42E7-9ABC-4884B63C6262}"/>
              </a:ext>
            </a:extLst>
          </p:cNvPr>
          <p:cNvSpPr>
            <a:spLocks noGrp="1"/>
          </p:cNvSpPr>
          <p:nvPr>
            <p:ph type="title"/>
          </p:nvPr>
        </p:nvSpPr>
        <p:spPr/>
        <p:txBody>
          <a:bodyPr>
            <a:normAutofit/>
          </a:bodyPr>
          <a:lstStyle/>
          <a:p>
            <a:r>
              <a:rPr lang="de-DE" sz="4000" b="1" dirty="0"/>
              <a:t>Zusammenfassung </a:t>
            </a:r>
            <a:br>
              <a:rPr lang="de-DE" sz="4000" b="1" dirty="0"/>
            </a:br>
            <a:r>
              <a:rPr lang="de-DE" sz="4000" b="1" dirty="0"/>
              <a:t>Kommunikative Interventionsstrategien </a:t>
            </a:r>
          </a:p>
        </p:txBody>
      </p:sp>
      <p:sp>
        <p:nvSpPr>
          <p:cNvPr id="5" name="Textplatzhalter 4">
            <a:extLst>
              <a:ext uri="{FF2B5EF4-FFF2-40B4-BE49-F238E27FC236}">
                <a16:creationId xmlns:a16="http://schemas.microsoft.com/office/drawing/2014/main" id="{2AA55AD2-778A-4BAD-929D-E2FF4DE41919}"/>
              </a:ext>
            </a:extLst>
          </p:cNvPr>
          <p:cNvSpPr>
            <a:spLocks noGrp="1"/>
          </p:cNvSpPr>
          <p:nvPr>
            <p:ph type="body" idx="1"/>
          </p:nvPr>
        </p:nvSpPr>
        <p:spPr/>
        <p:txBody>
          <a:bodyPr/>
          <a:lstStyle/>
          <a:p>
            <a:r>
              <a:rPr lang="de-DE" dirty="0"/>
              <a:t>tabellarische </a:t>
            </a:r>
            <a:r>
              <a:rPr lang="de-DE"/>
              <a:t>Übersicht n. </a:t>
            </a:r>
            <a:r>
              <a:rPr lang="de-DE" dirty="0"/>
              <a:t>Schaeffer / </a:t>
            </a:r>
            <a:r>
              <a:rPr lang="de-DE" dirty="0" err="1"/>
              <a:t>Dewe</a:t>
            </a:r>
            <a:r>
              <a:rPr lang="de-DE" dirty="0"/>
              <a:t> 2006, S. 131</a:t>
            </a:r>
          </a:p>
        </p:txBody>
      </p:sp>
    </p:spTree>
    <p:extLst>
      <p:ext uri="{BB962C8B-B14F-4D97-AF65-F5344CB8AC3E}">
        <p14:creationId xmlns:p14="http://schemas.microsoft.com/office/powerpoint/2010/main" val="1596870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a:extLst>
              <a:ext uri="{FF2B5EF4-FFF2-40B4-BE49-F238E27FC236}">
                <a16:creationId xmlns:a16="http://schemas.microsoft.com/office/drawing/2014/main" id="{4892BBDF-D974-49B6-803E-A03946441F5B}"/>
              </a:ext>
            </a:extLst>
          </p:cNvPr>
          <p:cNvGraphicFramePr>
            <a:graphicFrameLocks noGrp="1"/>
          </p:cNvGraphicFramePr>
          <p:nvPr>
            <p:extLst>
              <p:ext uri="{D42A27DB-BD31-4B8C-83A1-F6EECF244321}">
                <p14:modId xmlns:p14="http://schemas.microsoft.com/office/powerpoint/2010/main" val="1336884092"/>
              </p:ext>
            </p:extLst>
          </p:nvPr>
        </p:nvGraphicFramePr>
        <p:xfrm>
          <a:off x="117987" y="796412"/>
          <a:ext cx="11956026" cy="5796362"/>
        </p:xfrm>
        <a:graphic>
          <a:graphicData uri="http://schemas.openxmlformats.org/drawingml/2006/table">
            <a:tbl>
              <a:tblPr firstRow="1" bandRow="1">
                <a:tableStyleId>{5940675A-B579-460E-94D1-54222C63F5DA}</a:tableStyleId>
              </a:tblPr>
              <a:tblGrid>
                <a:gridCol w="1602658">
                  <a:extLst>
                    <a:ext uri="{9D8B030D-6E8A-4147-A177-3AD203B41FA5}">
                      <a16:colId xmlns:a16="http://schemas.microsoft.com/office/drawing/2014/main" val="1247852454"/>
                    </a:ext>
                  </a:extLst>
                </a:gridCol>
                <a:gridCol w="2153264">
                  <a:extLst>
                    <a:ext uri="{9D8B030D-6E8A-4147-A177-3AD203B41FA5}">
                      <a16:colId xmlns:a16="http://schemas.microsoft.com/office/drawing/2014/main" val="3840240109"/>
                    </a:ext>
                  </a:extLst>
                </a:gridCol>
                <a:gridCol w="2015613">
                  <a:extLst>
                    <a:ext uri="{9D8B030D-6E8A-4147-A177-3AD203B41FA5}">
                      <a16:colId xmlns:a16="http://schemas.microsoft.com/office/drawing/2014/main" val="66504732"/>
                    </a:ext>
                  </a:extLst>
                </a:gridCol>
                <a:gridCol w="2199149">
                  <a:extLst>
                    <a:ext uri="{9D8B030D-6E8A-4147-A177-3AD203B41FA5}">
                      <a16:colId xmlns:a16="http://schemas.microsoft.com/office/drawing/2014/main" val="3967278979"/>
                    </a:ext>
                  </a:extLst>
                </a:gridCol>
                <a:gridCol w="1992671">
                  <a:extLst>
                    <a:ext uri="{9D8B030D-6E8A-4147-A177-3AD203B41FA5}">
                      <a16:colId xmlns:a16="http://schemas.microsoft.com/office/drawing/2014/main" val="3701630492"/>
                    </a:ext>
                  </a:extLst>
                </a:gridCol>
                <a:gridCol w="1992671">
                  <a:extLst>
                    <a:ext uri="{9D8B030D-6E8A-4147-A177-3AD203B41FA5}">
                      <a16:colId xmlns:a16="http://schemas.microsoft.com/office/drawing/2014/main" val="1595229143"/>
                    </a:ext>
                  </a:extLst>
                </a:gridCol>
              </a:tblGrid>
              <a:tr h="609601">
                <a:tc>
                  <a:txBody>
                    <a:bodyPr/>
                    <a:lstStyle/>
                    <a:p>
                      <a:endParaRPr lang="de-DE" dirty="0"/>
                    </a:p>
                  </a:txBody>
                  <a:tcPr/>
                </a:tc>
                <a:tc>
                  <a:txBody>
                    <a:bodyPr/>
                    <a:lstStyle/>
                    <a:p>
                      <a:r>
                        <a:rPr lang="de-DE" b="1" dirty="0"/>
                        <a:t>Anleitung</a:t>
                      </a:r>
                    </a:p>
                  </a:txBody>
                  <a:tcPr/>
                </a:tc>
                <a:tc>
                  <a:txBody>
                    <a:bodyPr/>
                    <a:lstStyle/>
                    <a:p>
                      <a:r>
                        <a:rPr lang="de-DE" b="1"/>
                        <a:t>Information / Aufklärung</a:t>
                      </a:r>
                      <a:endParaRPr lang="de-DE" b="1" dirty="0"/>
                    </a:p>
                  </a:txBody>
                  <a:tcPr/>
                </a:tc>
                <a:tc>
                  <a:txBody>
                    <a:bodyPr/>
                    <a:lstStyle/>
                    <a:p>
                      <a:r>
                        <a:rPr lang="de-DE" b="1"/>
                        <a:t>Schulung</a:t>
                      </a:r>
                      <a:endParaRPr lang="de-DE" b="1" dirty="0"/>
                    </a:p>
                  </a:txBody>
                  <a:tcPr/>
                </a:tc>
                <a:tc>
                  <a:txBody>
                    <a:bodyPr/>
                    <a:lstStyle/>
                    <a:p>
                      <a:r>
                        <a:rPr lang="de-DE" b="1" dirty="0"/>
                        <a:t>Beratung</a:t>
                      </a:r>
                    </a:p>
                  </a:txBody>
                  <a:tcPr/>
                </a:tc>
                <a:tc>
                  <a:txBody>
                    <a:bodyPr/>
                    <a:lstStyle/>
                    <a:p>
                      <a:r>
                        <a:rPr lang="de-DE" b="1" dirty="0"/>
                        <a:t>Therapie</a:t>
                      </a:r>
                    </a:p>
                  </a:txBody>
                  <a:tcPr/>
                </a:tc>
                <a:extLst>
                  <a:ext uri="{0D108BD9-81ED-4DB2-BD59-A6C34878D82A}">
                    <a16:rowId xmlns:a16="http://schemas.microsoft.com/office/drawing/2014/main" val="2532318783"/>
                  </a:ext>
                </a:extLst>
              </a:tr>
              <a:tr h="834513">
                <a:tc>
                  <a:txBody>
                    <a:bodyPr/>
                    <a:lstStyle/>
                    <a:p>
                      <a:r>
                        <a:rPr lang="de-DE" b="1" dirty="0"/>
                        <a:t>Anlässe</a:t>
                      </a:r>
                    </a:p>
                  </a:txBody>
                  <a:tcPr/>
                </a:tc>
                <a:tc>
                  <a:txBody>
                    <a:bodyPr/>
                    <a:lstStyle/>
                    <a:p>
                      <a:r>
                        <a:rPr lang="de-DE" sz="1400" dirty="0"/>
                        <a:t>Handlungsdefizite – Bedarf neue Techniken und Bewegungsabläufe zu lernen</a:t>
                      </a:r>
                    </a:p>
                  </a:txBody>
                  <a:tcPr/>
                </a:tc>
                <a:tc>
                  <a:txBody>
                    <a:bodyPr/>
                    <a:lstStyle/>
                    <a:p>
                      <a:r>
                        <a:rPr lang="de-DE" sz="1400"/>
                        <a:t>Wissens- und Informationsdefizit</a:t>
                      </a:r>
                      <a:endParaRPr lang="de-DE" sz="1400" dirty="0"/>
                    </a:p>
                  </a:txBody>
                  <a:tcPr/>
                </a:tc>
                <a:tc>
                  <a:txBody>
                    <a:bodyPr/>
                    <a:lstStyle/>
                    <a:p>
                      <a:r>
                        <a:rPr lang="de-DE" sz="1400"/>
                        <a:t>Wissens- / Informations- und Handlungs-/Verhaltensdefizit - </a:t>
                      </a:r>
                      <a:endParaRPr lang="de-DE" sz="1400" dirty="0"/>
                    </a:p>
                  </a:txBody>
                  <a:tcPr/>
                </a:tc>
                <a:tc>
                  <a:txBody>
                    <a:bodyPr/>
                    <a:lstStyle/>
                    <a:p>
                      <a:r>
                        <a:rPr lang="de-DE" sz="1400" dirty="0"/>
                        <a:t>Problemdruck, eingeschränkte Entscheidungsfähigkeit</a:t>
                      </a:r>
                    </a:p>
                  </a:txBody>
                  <a:tcPr/>
                </a:tc>
                <a:tc>
                  <a:txBody>
                    <a:bodyPr/>
                    <a:lstStyle/>
                    <a:p>
                      <a:r>
                        <a:rPr lang="de-DE" sz="1400" dirty="0"/>
                        <a:t>Leidensdruck durch eine Gesundheitsstörung</a:t>
                      </a:r>
                    </a:p>
                  </a:txBody>
                  <a:tcPr/>
                </a:tc>
                <a:extLst>
                  <a:ext uri="{0D108BD9-81ED-4DB2-BD59-A6C34878D82A}">
                    <a16:rowId xmlns:a16="http://schemas.microsoft.com/office/drawing/2014/main" val="168927880"/>
                  </a:ext>
                </a:extLst>
              </a:tr>
              <a:tr h="834513">
                <a:tc>
                  <a:txBody>
                    <a:bodyPr/>
                    <a:lstStyle/>
                    <a:p>
                      <a:r>
                        <a:rPr lang="de-DE" b="1" dirty="0"/>
                        <a:t>Ziel</a:t>
                      </a:r>
                    </a:p>
                  </a:txBody>
                  <a:tcPr/>
                </a:tc>
                <a:tc>
                  <a:txBody>
                    <a:bodyPr/>
                    <a:lstStyle/>
                    <a:p>
                      <a:r>
                        <a:rPr lang="de-DE" sz="1400" dirty="0"/>
                        <a:t>Erlernen eines Handlungsablaufs (erfordert ggf. Begründungswissen)</a:t>
                      </a:r>
                    </a:p>
                  </a:txBody>
                  <a:tcPr/>
                </a:tc>
                <a:tc>
                  <a:txBody>
                    <a:bodyPr/>
                    <a:lstStyle/>
                    <a:p>
                      <a:r>
                        <a:rPr lang="de-DE" sz="1400" dirty="0"/>
                        <a:t>Wissenserweiterung zur Verbesserung der individuellen Handlungs-voraussetzungen</a:t>
                      </a:r>
                    </a:p>
                  </a:txBody>
                  <a:tcPr/>
                </a:tc>
                <a:tc>
                  <a:txBody>
                    <a:bodyPr/>
                    <a:lstStyle/>
                    <a:p>
                      <a:r>
                        <a:rPr lang="de-DE" sz="1400" dirty="0"/>
                        <a:t>Beherrschung von neuen Handlungs- und Verhaltensmustern mit dem erforderlichen Begründungswissen</a:t>
                      </a:r>
                    </a:p>
                  </a:txBody>
                  <a:tcPr/>
                </a:tc>
                <a:tc>
                  <a:txBody>
                    <a:bodyPr/>
                    <a:lstStyle/>
                    <a:p>
                      <a:r>
                        <a:rPr lang="de-DE" sz="1400" dirty="0"/>
                        <a:t>Förderung von individuellen Handlungs-kompetenzen zur Problembewältigung</a:t>
                      </a:r>
                    </a:p>
                  </a:txBody>
                  <a:tcPr/>
                </a:tc>
                <a:tc>
                  <a:txBody>
                    <a:bodyPr/>
                    <a:lstStyle/>
                    <a:p>
                      <a:r>
                        <a:rPr lang="de-DE" sz="1400" dirty="0"/>
                        <a:t>Wiederherstellung von Gesundheit – Wiedererlangung von individuellem Handlungsvermögen</a:t>
                      </a:r>
                    </a:p>
                  </a:txBody>
                  <a:tcPr/>
                </a:tc>
                <a:extLst>
                  <a:ext uri="{0D108BD9-81ED-4DB2-BD59-A6C34878D82A}">
                    <a16:rowId xmlns:a16="http://schemas.microsoft.com/office/drawing/2014/main" val="3818804119"/>
                  </a:ext>
                </a:extLst>
              </a:tr>
              <a:tr h="523322">
                <a:tc>
                  <a:txBody>
                    <a:bodyPr/>
                    <a:lstStyle/>
                    <a:p>
                      <a:r>
                        <a:rPr lang="de-DE" b="1" dirty="0"/>
                        <a:t>Bezugspunkt</a:t>
                      </a:r>
                    </a:p>
                  </a:txBody>
                  <a:tcPr/>
                </a:tc>
                <a:tc gridSpan="3">
                  <a:txBody>
                    <a:bodyPr/>
                    <a:lstStyle/>
                    <a:p>
                      <a:pPr algn="ctr"/>
                      <a:r>
                        <a:rPr lang="de-DE" sz="1400" dirty="0"/>
                        <a:t>Verbesserung der allgemeinen und gesundheitsbezogenen Lebensführung</a:t>
                      </a:r>
                    </a:p>
                  </a:txBody>
                  <a:tcPr anchor="ctr"/>
                </a:tc>
                <a:tc hMerge="1">
                  <a:txBody>
                    <a:bodyPr/>
                    <a:lstStyle/>
                    <a:p>
                      <a:endParaRPr lang="de-DE"/>
                    </a:p>
                  </a:txBody>
                  <a:tcPr/>
                </a:tc>
                <a:tc hMerge="1">
                  <a:txBody>
                    <a:bodyPr/>
                    <a:lstStyle/>
                    <a:p>
                      <a:endParaRPr lang="de-DE"/>
                    </a:p>
                  </a:txBody>
                  <a:tcPr/>
                </a:tc>
                <a:tc>
                  <a:txBody>
                    <a:bodyPr/>
                    <a:lstStyle/>
                    <a:p>
                      <a:r>
                        <a:rPr lang="de-DE" sz="1400" dirty="0"/>
                        <a:t>Konkrete Problemsituation</a:t>
                      </a:r>
                    </a:p>
                  </a:txBody>
                  <a:tcPr/>
                </a:tc>
                <a:tc>
                  <a:txBody>
                    <a:bodyPr/>
                    <a:lstStyle/>
                    <a:p>
                      <a:r>
                        <a:rPr lang="de-DE" sz="1400" dirty="0"/>
                        <a:t>Personale Identität</a:t>
                      </a:r>
                    </a:p>
                  </a:txBody>
                  <a:tcPr/>
                </a:tc>
                <a:extLst>
                  <a:ext uri="{0D108BD9-81ED-4DB2-BD59-A6C34878D82A}">
                    <a16:rowId xmlns:a16="http://schemas.microsoft.com/office/drawing/2014/main" val="3341319585"/>
                  </a:ext>
                </a:extLst>
              </a:tr>
              <a:tr h="834513">
                <a:tc>
                  <a:txBody>
                    <a:bodyPr/>
                    <a:lstStyle/>
                    <a:p>
                      <a:r>
                        <a:rPr lang="de-DE" b="1" dirty="0"/>
                        <a:t>Aufgabe </a:t>
                      </a:r>
                    </a:p>
                  </a:txBody>
                  <a:tcPr/>
                </a:tc>
                <a:tc>
                  <a:txBody>
                    <a:bodyPr/>
                    <a:lstStyle/>
                    <a:p>
                      <a:r>
                        <a:rPr lang="de-DE" sz="1400" dirty="0"/>
                        <a:t>Training von Handlungsabläufen</a:t>
                      </a:r>
                    </a:p>
                  </a:txBody>
                  <a:tcPr/>
                </a:tc>
                <a:tc>
                  <a:txBody>
                    <a:bodyPr/>
                    <a:lstStyle/>
                    <a:p>
                      <a:r>
                        <a:rPr lang="de-DE" sz="1400"/>
                        <a:t>Erschließung u. Weiter-gabe/Vermittlung v. the-menbezogenem / adres-satengerechtem Wissen</a:t>
                      </a:r>
                      <a:endParaRPr lang="de-DE" sz="1400" dirty="0"/>
                    </a:p>
                  </a:txBody>
                  <a:tcPr/>
                </a:tc>
                <a:tc>
                  <a:txBody>
                    <a:bodyPr/>
                    <a:lstStyle/>
                    <a:p>
                      <a:r>
                        <a:rPr lang="de-DE" sz="1400" dirty="0"/>
                        <a:t>Vermittlung von Hand-</a:t>
                      </a:r>
                      <a:r>
                        <a:rPr lang="de-DE" sz="1400" dirty="0" err="1"/>
                        <a:t>lungsabläufen</a:t>
                      </a:r>
                      <a:r>
                        <a:rPr lang="de-DE" sz="1400" dirty="0"/>
                        <a:t> / </a:t>
                      </a:r>
                      <a:r>
                        <a:rPr lang="de-DE" sz="1400" dirty="0" err="1"/>
                        <a:t>Verhal-tensmustern</a:t>
                      </a:r>
                      <a:r>
                        <a:rPr lang="de-DE" sz="1400" dirty="0"/>
                        <a:t> + fachlich begründetes Praxiswissen </a:t>
                      </a:r>
                    </a:p>
                  </a:txBody>
                  <a:tcPr/>
                </a:tc>
                <a:tc>
                  <a:txBody>
                    <a:bodyPr/>
                    <a:lstStyle/>
                    <a:p>
                      <a:r>
                        <a:rPr lang="de-DE" sz="1400" dirty="0"/>
                        <a:t>Unterstützung v. Pro-</a:t>
                      </a:r>
                      <a:r>
                        <a:rPr lang="de-DE" sz="1400" dirty="0" err="1"/>
                        <a:t>blemlösungsprozessen</a:t>
                      </a:r>
                      <a:r>
                        <a:rPr lang="de-DE" sz="1400" dirty="0"/>
                        <a:t> durch Erarbeitung v. Be-</a:t>
                      </a:r>
                      <a:r>
                        <a:rPr lang="de-DE" sz="1400" dirty="0" err="1"/>
                        <a:t>wältigungsmöglichkeiten</a:t>
                      </a:r>
                      <a:r>
                        <a:rPr lang="de-DE" sz="1400" dirty="0"/>
                        <a:t> u. Kompetenzförderung</a:t>
                      </a:r>
                    </a:p>
                  </a:txBody>
                  <a:tcPr/>
                </a:tc>
                <a:tc>
                  <a:txBody>
                    <a:bodyPr/>
                    <a:lstStyle/>
                    <a:p>
                      <a:r>
                        <a:rPr lang="de-DE" sz="1400" dirty="0"/>
                        <a:t>Wiederherstellung der Gesundheit bzw. der psychosozialen Integrität</a:t>
                      </a:r>
                    </a:p>
                  </a:txBody>
                  <a:tcPr/>
                </a:tc>
                <a:extLst>
                  <a:ext uri="{0D108BD9-81ED-4DB2-BD59-A6C34878D82A}">
                    <a16:rowId xmlns:a16="http://schemas.microsoft.com/office/drawing/2014/main" val="898767931"/>
                  </a:ext>
                </a:extLst>
              </a:tr>
              <a:tr h="834513">
                <a:tc>
                  <a:txBody>
                    <a:bodyPr/>
                    <a:lstStyle/>
                    <a:p>
                      <a:r>
                        <a:rPr lang="de-DE" b="1" dirty="0"/>
                        <a:t>Methodisches Vorgehen </a:t>
                      </a:r>
                    </a:p>
                  </a:txBody>
                  <a:tcPr/>
                </a:tc>
                <a:tc>
                  <a:txBody>
                    <a:bodyPr/>
                    <a:lstStyle/>
                    <a:p>
                      <a:r>
                        <a:rPr lang="de-DE" sz="1400" dirty="0"/>
                        <a:t>auf die Zukunft gerichtet, Anregung psychomotorischer Lernprozesse</a:t>
                      </a:r>
                    </a:p>
                  </a:txBody>
                  <a:tcPr/>
                </a:tc>
                <a:tc>
                  <a:txBody>
                    <a:bodyPr/>
                    <a:lstStyle/>
                    <a:p>
                      <a:r>
                        <a:rPr lang="de-DE" sz="1400" dirty="0"/>
                        <a:t>auf die Zukunft gerichtet,</a:t>
                      </a:r>
                    </a:p>
                    <a:p>
                      <a:r>
                        <a:rPr lang="de-DE" sz="1400" dirty="0"/>
                        <a:t>Anregung kognitiver Lernprozesse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t>auf die Zukunft gerichtet, Anregung kognitiver und psychomotorischer Lernprozesse</a:t>
                      </a:r>
                    </a:p>
                    <a:p>
                      <a:endParaRPr lang="de-DE" sz="1400" dirty="0"/>
                    </a:p>
                  </a:txBody>
                  <a:tcPr/>
                </a:tc>
                <a:tc>
                  <a:txBody>
                    <a:bodyPr/>
                    <a:lstStyle/>
                    <a:p>
                      <a:r>
                        <a:rPr lang="de-DE" sz="1400" dirty="0"/>
                        <a:t>situationsbezogen in der Gegenwart – Optimierung der Handlungskompetenz</a:t>
                      </a:r>
                    </a:p>
                  </a:txBody>
                  <a:tcPr/>
                </a:tc>
                <a:tc>
                  <a:txBody>
                    <a:bodyPr/>
                    <a:lstStyle/>
                    <a:p>
                      <a:r>
                        <a:rPr lang="de-DE" sz="1400" dirty="0"/>
                        <a:t>mit Rückschau </a:t>
                      </a:r>
                      <a:r>
                        <a:rPr lang="de-DE" sz="1400" dirty="0" err="1"/>
                        <a:t>verbun</a:t>
                      </a:r>
                      <a:r>
                        <a:rPr lang="de-DE" sz="1400" dirty="0"/>
                        <a:t>-den – Überprüfung von Normen und </a:t>
                      </a:r>
                      <a:r>
                        <a:rPr lang="de-DE" sz="1400" dirty="0" err="1"/>
                        <a:t>Überzeu-gungen</a:t>
                      </a:r>
                      <a:r>
                        <a:rPr lang="de-DE" sz="1400" dirty="0"/>
                        <a:t> zur Korrektur von individuellen Verhaltensmustern</a:t>
                      </a:r>
                    </a:p>
                  </a:txBody>
                  <a:tcPr/>
                </a:tc>
                <a:extLst>
                  <a:ext uri="{0D108BD9-81ED-4DB2-BD59-A6C34878D82A}">
                    <a16:rowId xmlns:a16="http://schemas.microsoft.com/office/drawing/2014/main" val="3557790665"/>
                  </a:ext>
                </a:extLst>
              </a:tr>
            </a:tbl>
          </a:graphicData>
        </a:graphic>
      </p:graphicFrame>
    </p:spTree>
    <p:extLst>
      <p:ext uri="{BB962C8B-B14F-4D97-AF65-F5344CB8AC3E}">
        <p14:creationId xmlns:p14="http://schemas.microsoft.com/office/powerpoint/2010/main" val="42565306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a:extLst>
              <a:ext uri="{FF2B5EF4-FFF2-40B4-BE49-F238E27FC236}">
                <a16:creationId xmlns:a16="http://schemas.microsoft.com/office/drawing/2014/main" id="{4892BBDF-D974-49B6-803E-A03946441F5B}"/>
              </a:ext>
            </a:extLst>
          </p:cNvPr>
          <p:cNvGraphicFramePr>
            <a:graphicFrameLocks noGrp="1"/>
          </p:cNvGraphicFramePr>
          <p:nvPr>
            <p:extLst>
              <p:ext uri="{D42A27DB-BD31-4B8C-83A1-F6EECF244321}">
                <p14:modId xmlns:p14="http://schemas.microsoft.com/office/powerpoint/2010/main" val="3512599674"/>
              </p:ext>
            </p:extLst>
          </p:nvPr>
        </p:nvGraphicFramePr>
        <p:xfrm>
          <a:off x="117987" y="747251"/>
          <a:ext cx="11956026" cy="5516880"/>
        </p:xfrm>
        <a:graphic>
          <a:graphicData uri="http://schemas.openxmlformats.org/drawingml/2006/table">
            <a:tbl>
              <a:tblPr firstRow="1" bandRow="1">
                <a:tableStyleId>{5940675A-B579-460E-94D1-54222C63F5DA}</a:tableStyleId>
              </a:tblPr>
              <a:tblGrid>
                <a:gridCol w="1710813">
                  <a:extLst>
                    <a:ext uri="{9D8B030D-6E8A-4147-A177-3AD203B41FA5}">
                      <a16:colId xmlns:a16="http://schemas.microsoft.com/office/drawing/2014/main" val="1247852454"/>
                    </a:ext>
                  </a:extLst>
                </a:gridCol>
                <a:gridCol w="2045109">
                  <a:extLst>
                    <a:ext uri="{9D8B030D-6E8A-4147-A177-3AD203B41FA5}">
                      <a16:colId xmlns:a16="http://schemas.microsoft.com/office/drawing/2014/main" val="3840240109"/>
                    </a:ext>
                  </a:extLst>
                </a:gridCol>
                <a:gridCol w="2015613">
                  <a:extLst>
                    <a:ext uri="{9D8B030D-6E8A-4147-A177-3AD203B41FA5}">
                      <a16:colId xmlns:a16="http://schemas.microsoft.com/office/drawing/2014/main" val="66504732"/>
                    </a:ext>
                  </a:extLst>
                </a:gridCol>
                <a:gridCol w="2199149">
                  <a:extLst>
                    <a:ext uri="{9D8B030D-6E8A-4147-A177-3AD203B41FA5}">
                      <a16:colId xmlns:a16="http://schemas.microsoft.com/office/drawing/2014/main" val="3967278979"/>
                    </a:ext>
                  </a:extLst>
                </a:gridCol>
                <a:gridCol w="1992671">
                  <a:extLst>
                    <a:ext uri="{9D8B030D-6E8A-4147-A177-3AD203B41FA5}">
                      <a16:colId xmlns:a16="http://schemas.microsoft.com/office/drawing/2014/main" val="3701630492"/>
                    </a:ext>
                  </a:extLst>
                </a:gridCol>
                <a:gridCol w="1992671">
                  <a:extLst>
                    <a:ext uri="{9D8B030D-6E8A-4147-A177-3AD203B41FA5}">
                      <a16:colId xmlns:a16="http://schemas.microsoft.com/office/drawing/2014/main" val="1595229143"/>
                    </a:ext>
                  </a:extLst>
                </a:gridCol>
              </a:tblGrid>
              <a:tr h="609601">
                <a:tc>
                  <a:txBody>
                    <a:bodyPr/>
                    <a:lstStyle/>
                    <a:p>
                      <a:endParaRPr lang="de-DE" dirty="0"/>
                    </a:p>
                  </a:txBody>
                  <a:tcPr/>
                </a:tc>
                <a:tc>
                  <a:txBody>
                    <a:bodyPr/>
                    <a:lstStyle/>
                    <a:p>
                      <a:r>
                        <a:rPr lang="de-DE" b="1" dirty="0"/>
                        <a:t>Anleitung</a:t>
                      </a:r>
                    </a:p>
                  </a:txBody>
                  <a:tcPr/>
                </a:tc>
                <a:tc>
                  <a:txBody>
                    <a:bodyPr/>
                    <a:lstStyle/>
                    <a:p>
                      <a:r>
                        <a:rPr lang="de-DE" b="1"/>
                        <a:t>Information / Aufklärung</a:t>
                      </a:r>
                      <a:endParaRPr lang="de-DE" b="1" dirty="0"/>
                    </a:p>
                  </a:txBody>
                  <a:tcPr/>
                </a:tc>
                <a:tc>
                  <a:txBody>
                    <a:bodyPr/>
                    <a:lstStyle/>
                    <a:p>
                      <a:r>
                        <a:rPr lang="de-DE" b="1"/>
                        <a:t>Schulung</a:t>
                      </a:r>
                      <a:endParaRPr lang="de-DE" b="1" dirty="0"/>
                    </a:p>
                  </a:txBody>
                  <a:tcPr/>
                </a:tc>
                <a:tc>
                  <a:txBody>
                    <a:bodyPr/>
                    <a:lstStyle/>
                    <a:p>
                      <a:r>
                        <a:rPr lang="de-DE" b="1" dirty="0"/>
                        <a:t>Beratung</a:t>
                      </a:r>
                    </a:p>
                  </a:txBody>
                  <a:tcPr/>
                </a:tc>
                <a:tc>
                  <a:txBody>
                    <a:bodyPr/>
                    <a:lstStyle/>
                    <a:p>
                      <a:r>
                        <a:rPr lang="de-DE" b="1" dirty="0"/>
                        <a:t>Therapie</a:t>
                      </a:r>
                    </a:p>
                  </a:txBody>
                  <a:tcPr/>
                </a:tc>
                <a:extLst>
                  <a:ext uri="{0D108BD9-81ED-4DB2-BD59-A6C34878D82A}">
                    <a16:rowId xmlns:a16="http://schemas.microsoft.com/office/drawing/2014/main" val="2532318783"/>
                  </a:ext>
                </a:extLst>
              </a:tr>
              <a:tr h="628282">
                <a:tc>
                  <a:txBody>
                    <a:bodyPr/>
                    <a:lstStyle/>
                    <a:p>
                      <a:r>
                        <a:rPr lang="de-DE" b="1" dirty="0"/>
                        <a:t>Charakter der Intervention</a:t>
                      </a:r>
                    </a:p>
                  </a:txBody>
                  <a:tcPr/>
                </a:tc>
                <a:tc>
                  <a:txBody>
                    <a:bodyPr/>
                    <a:lstStyle/>
                    <a:p>
                      <a:r>
                        <a:rPr lang="de-DE" sz="1400" dirty="0"/>
                        <a:t>orientierend</a:t>
                      </a:r>
                    </a:p>
                  </a:txBody>
                  <a:tcPr/>
                </a:tc>
                <a:tc>
                  <a:txBody>
                    <a:bodyPr/>
                    <a:lstStyle/>
                    <a:p>
                      <a:r>
                        <a:rPr lang="de-DE" sz="1400" dirty="0"/>
                        <a:t>orientierend</a:t>
                      </a:r>
                    </a:p>
                  </a:txBody>
                  <a:tcPr/>
                </a:tc>
                <a:tc>
                  <a:txBody>
                    <a:bodyPr/>
                    <a:lstStyle/>
                    <a:p>
                      <a:r>
                        <a:rPr lang="de-DE" sz="1400" dirty="0"/>
                        <a:t>orientierend</a:t>
                      </a:r>
                    </a:p>
                  </a:txBody>
                  <a:tcPr/>
                </a:tc>
                <a:tc>
                  <a:txBody>
                    <a:bodyPr/>
                    <a:lstStyle/>
                    <a:p>
                      <a:r>
                        <a:rPr lang="de-DE" sz="1400" dirty="0"/>
                        <a:t>unterstützend / begleitend</a:t>
                      </a:r>
                    </a:p>
                  </a:txBody>
                  <a:tcPr/>
                </a:tc>
                <a:tc>
                  <a:txBody>
                    <a:bodyPr/>
                    <a:lstStyle/>
                    <a:p>
                      <a:r>
                        <a:rPr lang="de-DE" sz="1400" dirty="0"/>
                        <a:t>heilend / kurativ</a:t>
                      </a:r>
                    </a:p>
                  </a:txBody>
                  <a:tcPr/>
                </a:tc>
                <a:extLst>
                  <a:ext uri="{0D108BD9-81ED-4DB2-BD59-A6C34878D82A}">
                    <a16:rowId xmlns:a16="http://schemas.microsoft.com/office/drawing/2014/main" val="1893621909"/>
                  </a:ext>
                </a:extLst>
              </a:tr>
              <a:tr h="637131">
                <a:tc>
                  <a:txBody>
                    <a:bodyPr/>
                    <a:lstStyle/>
                    <a:p>
                      <a:r>
                        <a:rPr lang="de-DE" b="1" dirty="0"/>
                        <a:t>Interaktions-struktur</a:t>
                      </a:r>
                    </a:p>
                  </a:txBody>
                  <a:tcPr/>
                </a:tc>
                <a:tc>
                  <a:txBody>
                    <a:bodyPr/>
                    <a:lstStyle/>
                    <a:p>
                      <a:r>
                        <a:rPr lang="de-DE" sz="1400" dirty="0"/>
                        <a:t>lose, unverbindlich, variabel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t>lose, unverbindlich, variabel</a:t>
                      </a:r>
                    </a:p>
                    <a:p>
                      <a:endParaRPr lang="de-DE" sz="1400" dirty="0"/>
                    </a:p>
                  </a:txBody>
                  <a:tcPr/>
                </a:tc>
                <a:tc>
                  <a:txBody>
                    <a:bodyPr/>
                    <a:lstStyle/>
                    <a:p>
                      <a:r>
                        <a:rPr lang="de-DE" sz="1400" dirty="0"/>
                        <a:t>unspezifisch, wenig Kontraktregelung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t>unspezifisch, wenig Kontraktregelung</a:t>
                      </a:r>
                    </a:p>
                  </a:txBody>
                  <a:tcPr/>
                </a:tc>
                <a:tc>
                  <a:txBody>
                    <a:bodyPr/>
                    <a:lstStyle/>
                    <a:p>
                      <a:r>
                        <a:rPr lang="de-DE" sz="1400" dirty="0"/>
                        <a:t>spezifisch (Therapieplan) mit besonderen Kontraktregelungen</a:t>
                      </a:r>
                    </a:p>
                  </a:txBody>
                  <a:tcPr/>
                </a:tc>
                <a:extLst>
                  <a:ext uri="{0D108BD9-81ED-4DB2-BD59-A6C34878D82A}">
                    <a16:rowId xmlns:a16="http://schemas.microsoft.com/office/drawing/2014/main" val="1454896739"/>
                  </a:ext>
                </a:extLst>
              </a:tr>
              <a:tr h="633198">
                <a:tc>
                  <a:txBody>
                    <a:bodyPr/>
                    <a:lstStyle/>
                    <a:p>
                      <a:r>
                        <a:rPr lang="de-DE" b="1" dirty="0"/>
                        <a:t>Zeitliche Aspekte</a:t>
                      </a:r>
                    </a:p>
                  </a:txBody>
                  <a:tcPr/>
                </a:tc>
                <a:tc>
                  <a:txBody>
                    <a:bodyPr/>
                    <a:lstStyle/>
                    <a:p>
                      <a:r>
                        <a:rPr lang="de-DE" sz="1400" dirty="0"/>
                        <a:t>punktuelle Intervention</a:t>
                      </a:r>
                    </a:p>
                  </a:txBody>
                  <a:tcPr/>
                </a:tc>
                <a:tc>
                  <a:txBody>
                    <a:bodyPr/>
                    <a:lstStyle/>
                    <a:p>
                      <a:r>
                        <a:rPr lang="de-DE" sz="1400" dirty="0"/>
                        <a:t>punktuelle Intervention</a:t>
                      </a:r>
                    </a:p>
                  </a:txBody>
                  <a:tcPr/>
                </a:tc>
                <a:tc>
                  <a:txBody>
                    <a:bodyPr/>
                    <a:lstStyle/>
                    <a:p>
                      <a:r>
                        <a:rPr lang="de-DE" sz="1400" dirty="0"/>
                        <a:t>Kurzzeitintervention</a:t>
                      </a:r>
                    </a:p>
                  </a:txBody>
                  <a:tcPr/>
                </a:tc>
                <a:tc>
                  <a:txBody>
                    <a:bodyPr/>
                    <a:lstStyle/>
                    <a:p>
                      <a:r>
                        <a:rPr lang="de-DE" sz="1400" dirty="0"/>
                        <a:t>Kurzzeitintervention</a:t>
                      </a:r>
                    </a:p>
                  </a:txBody>
                  <a:tcPr/>
                </a:tc>
                <a:tc>
                  <a:txBody>
                    <a:bodyPr/>
                    <a:lstStyle/>
                    <a:p>
                      <a:r>
                        <a:rPr lang="de-DE" sz="1400" dirty="0" err="1"/>
                        <a:t>Lanzeitintervention</a:t>
                      </a:r>
                      <a:endParaRPr lang="de-DE" sz="1400" dirty="0"/>
                    </a:p>
                  </a:txBody>
                  <a:tcPr/>
                </a:tc>
                <a:extLst>
                  <a:ext uri="{0D108BD9-81ED-4DB2-BD59-A6C34878D82A}">
                    <a16:rowId xmlns:a16="http://schemas.microsoft.com/office/drawing/2014/main" val="129422778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a:t>Rolle der Adressaten</a:t>
                      </a:r>
                    </a:p>
                  </a:txBody>
                  <a:tcPr/>
                </a:tc>
                <a:tc>
                  <a:txBody>
                    <a:bodyPr/>
                    <a:lstStyle/>
                    <a:p>
                      <a:r>
                        <a:rPr lang="de-DE" sz="1400" dirty="0"/>
                        <a:t>Laie</a:t>
                      </a:r>
                    </a:p>
                  </a:txBody>
                  <a:tcPr/>
                </a:tc>
                <a:tc>
                  <a:txBody>
                    <a:bodyPr/>
                    <a:lstStyle/>
                    <a:p>
                      <a:r>
                        <a:rPr lang="de-DE" sz="1400" dirty="0"/>
                        <a:t>Laie</a:t>
                      </a:r>
                    </a:p>
                  </a:txBody>
                  <a:tcPr/>
                </a:tc>
                <a:tc>
                  <a:txBody>
                    <a:bodyPr/>
                    <a:lstStyle/>
                    <a:p>
                      <a:r>
                        <a:rPr lang="de-DE" sz="1400" dirty="0"/>
                        <a:t>Laie</a:t>
                      </a:r>
                    </a:p>
                  </a:txBody>
                  <a:tcPr/>
                </a:tc>
                <a:tc>
                  <a:txBody>
                    <a:bodyPr/>
                    <a:lstStyle/>
                    <a:p>
                      <a:r>
                        <a:rPr lang="de-DE" sz="1400" dirty="0"/>
                        <a:t>Klient</a:t>
                      </a:r>
                    </a:p>
                  </a:txBody>
                  <a:tcPr/>
                </a:tc>
                <a:tc>
                  <a:txBody>
                    <a:bodyPr/>
                    <a:lstStyle/>
                    <a:p>
                      <a:r>
                        <a:rPr lang="de-DE" sz="1400" dirty="0"/>
                        <a:t>Klient/Patient</a:t>
                      </a:r>
                    </a:p>
                  </a:txBody>
                  <a:tcPr/>
                </a:tc>
                <a:extLst>
                  <a:ext uri="{0D108BD9-81ED-4DB2-BD59-A6C34878D82A}">
                    <a16:rowId xmlns:a16="http://schemas.microsoft.com/office/drawing/2014/main" val="1485543736"/>
                  </a:ext>
                </a:extLst>
              </a:tr>
              <a:tr h="834513">
                <a:tc>
                  <a:txBody>
                    <a:bodyPr/>
                    <a:lstStyle/>
                    <a:p>
                      <a:r>
                        <a:rPr lang="de-DE" b="1" dirty="0" err="1"/>
                        <a:t>Voraussetzun</a:t>
                      </a:r>
                      <a:r>
                        <a:rPr lang="de-DE" b="1" dirty="0"/>
                        <a:t>-gen f. d. Übernahme d. Aufgabe</a:t>
                      </a:r>
                    </a:p>
                  </a:txBody>
                  <a:tcPr/>
                </a:tc>
                <a:tc>
                  <a:txBody>
                    <a:bodyPr/>
                    <a:lstStyle/>
                    <a:p>
                      <a:r>
                        <a:rPr lang="de-DE" sz="1400" dirty="0"/>
                        <a:t>fachliche Beherrschung der Handlungsabläufe – Fähigkeit zur anschaulichen Demonstration und zur Korrektur und Rückmeldung – Gegenstand der Berufsausbildung</a:t>
                      </a:r>
                    </a:p>
                  </a:txBody>
                  <a:tcPr/>
                </a:tc>
                <a:tc>
                  <a:txBody>
                    <a:bodyPr/>
                    <a:lstStyle/>
                    <a:p>
                      <a:r>
                        <a:rPr lang="de-DE" sz="1400" dirty="0"/>
                        <a:t>fachliche Kompetenz im Umgang mit Wissen und zur adressatengerechten Aufbereitung von Wissen</a:t>
                      </a:r>
                    </a:p>
                    <a:p>
                      <a:r>
                        <a:rPr lang="de-DE" sz="1400" dirty="0"/>
                        <a:t>- Gegenstand der Berufsausbildung </a:t>
                      </a:r>
                    </a:p>
                  </a:txBody>
                  <a:tcPr/>
                </a:tc>
                <a:tc>
                  <a:txBody>
                    <a:bodyPr/>
                    <a:lstStyle/>
                    <a:p>
                      <a:r>
                        <a:rPr lang="de-DE" sz="1400" dirty="0"/>
                        <a:t>fachliche Beherrschung der Handlungsabläufe und Kompetenz zur Ermittlung und adressatengerechten Aufbereitung von Wissen – Gegenstand der Berufsausbildung / Studium + ggf. Zusatzausbildung, abhängig vom zu vermittelnden Fachinhalt</a:t>
                      </a:r>
                    </a:p>
                  </a:txBody>
                  <a:tcPr/>
                </a:tc>
                <a:tc>
                  <a:txBody>
                    <a:bodyPr/>
                    <a:lstStyle/>
                    <a:p>
                      <a:r>
                        <a:rPr lang="de-DE" sz="1400" dirty="0"/>
                        <a:t>v. a. Problemlösung durch fachlich </a:t>
                      </a:r>
                      <a:r>
                        <a:rPr lang="de-DE" sz="1400" dirty="0" err="1"/>
                        <a:t>kompe-tente</a:t>
                      </a:r>
                      <a:r>
                        <a:rPr lang="de-DE" sz="1400" dirty="0"/>
                        <a:t> </a:t>
                      </a:r>
                      <a:r>
                        <a:rPr lang="de-DE" sz="1400" dirty="0" err="1"/>
                        <a:t>Wissensvermitt-lung</a:t>
                      </a:r>
                      <a:r>
                        <a:rPr lang="de-DE" sz="1400" dirty="0"/>
                        <a:t> und </a:t>
                      </a:r>
                      <a:r>
                        <a:rPr lang="de-DE" sz="1400" dirty="0" err="1"/>
                        <a:t>Grundprin-zipien</a:t>
                      </a:r>
                      <a:r>
                        <a:rPr lang="de-DE" sz="1400" dirty="0"/>
                        <a:t> sind Ziel v. Berufs-ausbildung – </a:t>
                      </a:r>
                      <a:r>
                        <a:rPr lang="de-DE" sz="1400" dirty="0" err="1"/>
                        <a:t>tieferge-hende</a:t>
                      </a:r>
                      <a:r>
                        <a:rPr lang="de-DE" sz="1400" dirty="0"/>
                        <a:t> </a:t>
                      </a:r>
                      <a:r>
                        <a:rPr lang="de-DE" sz="1400" dirty="0" err="1"/>
                        <a:t>Beratungskompe-tenz</a:t>
                      </a:r>
                      <a:r>
                        <a:rPr lang="de-DE" sz="1400" dirty="0"/>
                        <a:t> muss in </a:t>
                      </a:r>
                      <a:r>
                        <a:rPr lang="de-DE" sz="1400" dirty="0" err="1"/>
                        <a:t>entspre-chenden</a:t>
                      </a:r>
                      <a:r>
                        <a:rPr lang="de-DE" sz="1400" dirty="0"/>
                        <a:t> </a:t>
                      </a:r>
                      <a:r>
                        <a:rPr lang="de-DE" sz="1400" dirty="0" err="1"/>
                        <a:t>Weiterbildun</a:t>
                      </a:r>
                      <a:r>
                        <a:rPr lang="de-DE" sz="1400" dirty="0"/>
                        <a:t>-gen entwickelt werden</a:t>
                      </a:r>
                    </a:p>
                  </a:txBody>
                  <a:tcPr/>
                </a:tc>
                <a:tc>
                  <a:txBody>
                    <a:bodyPr/>
                    <a:lstStyle/>
                    <a:p>
                      <a:r>
                        <a:rPr lang="de-DE" sz="1400" dirty="0"/>
                        <a:t>Zusatzqualifikation und Berufszulassung erforderlich</a:t>
                      </a:r>
                    </a:p>
                    <a:p>
                      <a:r>
                        <a:rPr lang="de-DE" sz="1400" dirty="0"/>
                        <a:t>(PsychThG / </a:t>
                      </a:r>
                      <a:r>
                        <a:rPr lang="de-DE" sz="1400" dirty="0" err="1"/>
                        <a:t>HPG</a:t>
                      </a:r>
                      <a:r>
                        <a:rPr lang="de-DE" sz="1400" dirty="0"/>
                        <a:t>)</a:t>
                      </a:r>
                    </a:p>
                  </a:txBody>
                  <a:tcPr/>
                </a:tc>
                <a:extLst>
                  <a:ext uri="{0D108BD9-81ED-4DB2-BD59-A6C34878D82A}">
                    <a16:rowId xmlns:a16="http://schemas.microsoft.com/office/drawing/2014/main" val="4181490771"/>
                  </a:ext>
                </a:extLst>
              </a:tr>
            </a:tbl>
          </a:graphicData>
        </a:graphic>
      </p:graphicFrame>
    </p:spTree>
    <p:extLst>
      <p:ext uri="{BB962C8B-B14F-4D97-AF65-F5344CB8AC3E}">
        <p14:creationId xmlns:p14="http://schemas.microsoft.com/office/powerpoint/2010/main" val="1925879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22C4A9-BC5B-4127-91E5-D947B5CBBC82}"/>
              </a:ext>
            </a:extLst>
          </p:cNvPr>
          <p:cNvSpPr>
            <a:spLocks noGrp="1"/>
          </p:cNvSpPr>
          <p:nvPr>
            <p:ph type="title"/>
          </p:nvPr>
        </p:nvSpPr>
        <p:spPr/>
        <p:txBody>
          <a:bodyPr>
            <a:normAutofit/>
          </a:bodyPr>
          <a:lstStyle/>
          <a:p>
            <a:r>
              <a:rPr lang="de-DE" sz="3200" b="1" dirty="0"/>
              <a:t>Pflegeberufe-Ausbildungs- und –Prüfungsverordnung - </a:t>
            </a:r>
            <a:r>
              <a:rPr lang="de-DE" sz="3200" b="1" dirty="0" err="1"/>
              <a:t>PflAPrV</a:t>
            </a:r>
            <a:endParaRPr lang="de-DE" sz="3200" b="1" dirty="0"/>
          </a:p>
        </p:txBody>
      </p:sp>
      <p:sp>
        <p:nvSpPr>
          <p:cNvPr id="3" name="Inhaltsplatzhalter 2">
            <a:extLst>
              <a:ext uri="{FF2B5EF4-FFF2-40B4-BE49-F238E27FC236}">
                <a16:creationId xmlns:a16="http://schemas.microsoft.com/office/drawing/2014/main" id="{8E1CF151-77E7-46E2-8A42-8A46353E515D}"/>
              </a:ext>
            </a:extLst>
          </p:cNvPr>
          <p:cNvSpPr>
            <a:spLocks noGrp="1"/>
          </p:cNvSpPr>
          <p:nvPr>
            <p:ph idx="1"/>
          </p:nvPr>
        </p:nvSpPr>
        <p:spPr>
          <a:xfrm>
            <a:off x="838200" y="1690688"/>
            <a:ext cx="10515600" cy="4486275"/>
          </a:xfrm>
        </p:spPr>
        <p:txBody>
          <a:bodyPr>
            <a:normAutofit fontScale="92500" lnSpcReduction="10000"/>
          </a:bodyPr>
          <a:lstStyle/>
          <a:p>
            <a:pPr marL="0" indent="0">
              <a:buNone/>
            </a:pPr>
            <a:r>
              <a:rPr lang="de-DE" sz="2600" dirty="0"/>
              <a:t>KOMPETENZEN FÜR DIE ZWISCHENPRÜFUNG</a:t>
            </a:r>
          </a:p>
          <a:p>
            <a:pPr marL="625475" indent="-625475">
              <a:buNone/>
            </a:pPr>
            <a:r>
              <a:rPr lang="de-DE" sz="2000" b="1" dirty="0"/>
              <a:t>I.         Pflegeprozesse und Pflegediagnostik in akuten und dauerhaften Pflegesituationen verantwortlich planen, organisieren, durchführen, steuern und evaluieren</a:t>
            </a:r>
          </a:p>
          <a:p>
            <a:pPr marL="625475" indent="-625475">
              <a:buNone/>
            </a:pPr>
            <a:r>
              <a:rPr lang="de-DE" sz="2000" dirty="0"/>
              <a:t>I.5     	Menschen aller Altersstufen bei der Lebensgestaltung unterstützen, begleiten und </a:t>
            </a:r>
            <a:r>
              <a:rPr lang="de-DE" sz="2000" b="1" dirty="0">
                <a:solidFill>
                  <a:srgbClr val="FF0000"/>
                </a:solidFill>
              </a:rPr>
              <a:t>beraten</a:t>
            </a:r>
          </a:p>
          <a:p>
            <a:pPr marL="625475" indent="-625475">
              <a:buNone/>
            </a:pPr>
            <a:r>
              <a:rPr lang="de-DE" sz="2000" b="1" dirty="0"/>
              <a:t>II. 	Kommunikation und </a:t>
            </a:r>
            <a:r>
              <a:rPr lang="de-DE" sz="2000" b="1" dirty="0">
                <a:solidFill>
                  <a:srgbClr val="FF0000"/>
                </a:solidFill>
              </a:rPr>
              <a:t>Beratung</a:t>
            </a:r>
            <a:r>
              <a:rPr lang="de-DE" sz="2000" b="1" dirty="0"/>
              <a:t> personen- und situationsorientiert gestalten.</a:t>
            </a:r>
          </a:p>
          <a:p>
            <a:pPr marL="625475" indent="-625475">
              <a:buNone/>
              <a:tabLst>
                <a:tab pos="625475" algn="l"/>
              </a:tabLst>
            </a:pPr>
            <a:r>
              <a:rPr lang="de-DE" sz="2000" dirty="0"/>
              <a:t>II.2. 	</a:t>
            </a:r>
            <a:r>
              <a:rPr lang="de-DE" sz="2000" dirty="0">
                <a:solidFill>
                  <a:srgbClr val="FF0000"/>
                </a:solidFill>
              </a:rPr>
              <a:t>Information</a:t>
            </a:r>
            <a:r>
              <a:rPr lang="de-DE" sz="2000" dirty="0"/>
              <a:t>, </a:t>
            </a:r>
            <a:r>
              <a:rPr lang="de-DE" sz="2000" dirty="0">
                <a:solidFill>
                  <a:srgbClr val="FF0000"/>
                </a:solidFill>
              </a:rPr>
              <a:t>Schulung</a:t>
            </a:r>
            <a:r>
              <a:rPr lang="de-DE" sz="2000" dirty="0"/>
              <a:t> und </a:t>
            </a:r>
            <a:r>
              <a:rPr lang="de-DE" sz="2000" dirty="0">
                <a:solidFill>
                  <a:srgbClr val="FF0000"/>
                </a:solidFill>
              </a:rPr>
              <a:t>Beratung</a:t>
            </a:r>
            <a:r>
              <a:rPr lang="de-DE" sz="2000" dirty="0"/>
              <a:t> bei Menschen aller Altersstufen verantwortlich organisieren, gestalten, steuern und evaluieren</a:t>
            </a:r>
          </a:p>
          <a:p>
            <a:pPr marL="625475" indent="-625475">
              <a:buNone/>
            </a:pPr>
            <a:r>
              <a:rPr lang="de-DE" sz="2000" dirty="0"/>
              <a:t>	Die Auszubildenden </a:t>
            </a:r>
          </a:p>
          <a:p>
            <a:pPr marL="895350" indent="-269875">
              <a:buAutoNum type="alphaLcParenR"/>
            </a:pPr>
            <a:r>
              <a:rPr lang="de-DE" sz="2000" dirty="0"/>
              <a:t>informieren Menschen aller Altersstufen zu gesundheits- und pflegebezogenen Fragestellungen und </a:t>
            </a:r>
            <a:r>
              <a:rPr lang="de-DE" sz="2000" dirty="0">
                <a:solidFill>
                  <a:srgbClr val="FF0000"/>
                </a:solidFill>
              </a:rPr>
              <a:t>leiten sie</a:t>
            </a:r>
            <a:r>
              <a:rPr lang="de-DE" sz="2000" dirty="0"/>
              <a:t> </a:t>
            </a:r>
            <a:r>
              <a:rPr lang="de-DE" sz="2000" dirty="0">
                <a:solidFill>
                  <a:srgbClr val="FF0000"/>
                </a:solidFill>
              </a:rPr>
              <a:t>bei der Selbstpflege </a:t>
            </a:r>
            <a:r>
              <a:rPr lang="de-DE" sz="2000" dirty="0"/>
              <a:t> sowie Bezugspersonen und Ehrenamtliche </a:t>
            </a:r>
            <a:r>
              <a:rPr lang="de-DE" sz="2000" dirty="0">
                <a:solidFill>
                  <a:srgbClr val="FF0000"/>
                </a:solidFill>
              </a:rPr>
              <a:t>bei der Fremdpflege</a:t>
            </a:r>
            <a:r>
              <a:rPr lang="de-DE" sz="2000" dirty="0"/>
              <a:t> an.</a:t>
            </a:r>
          </a:p>
          <a:p>
            <a:pPr marL="895350" indent="-269875">
              <a:buAutoNum type="alphaLcParenR"/>
            </a:pPr>
            <a:r>
              <a:rPr lang="de-DE" sz="2000" dirty="0"/>
              <a:t>wenden </a:t>
            </a:r>
            <a:r>
              <a:rPr lang="de-DE" sz="2000" dirty="0">
                <a:solidFill>
                  <a:srgbClr val="FF0000"/>
                </a:solidFill>
              </a:rPr>
              <a:t>didaktische Prinzipien </a:t>
            </a:r>
            <a:r>
              <a:rPr lang="de-DE" sz="2000" dirty="0"/>
              <a:t>bei Angeboten der </a:t>
            </a:r>
            <a:r>
              <a:rPr lang="de-DE" sz="2000" dirty="0">
                <a:solidFill>
                  <a:srgbClr val="FF0000"/>
                </a:solidFill>
              </a:rPr>
              <a:t>Information</a:t>
            </a:r>
            <a:r>
              <a:rPr lang="de-DE" sz="2000" dirty="0"/>
              <a:t> und </a:t>
            </a:r>
            <a:r>
              <a:rPr lang="de-DE" sz="2000" dirty="0">
                <a:solidFill>
                  <a:srgbClr val="FF0000"/>
                </a:solidFill>
              </a:rPr>
              <a:t>Instruktion</a:t>
            </a:r>
            <a:r>
              <a:rPr lang="de-DE" sz="2000" dirty="0"/>
              <a:t> an.</a:t>
            </a:r>
          </a:p>
          <a:p>
            <a:pPr marL="895350" indent="-269875">
              <a:buAutoNum type="alphaLcParenR"/>
            </a:pPr>
            <a:r>
              <a:rPr lang="de-DE" sz="2000" dirty="0"/>
              <a:t>entwickeln ein grundlegendes Verständnis von den Prinzipien und Zielen einer </a:t>
            </a:r>
            <a:r>
              <a:rPr lang="de-DE" sz="2000" dirty="0">
                <a:solidFill>
                  <a:srgbClr val="FF0000"/>
                </a:solidFill>
              </a:rPr>
              <a:t>ergebnisoffen, partizipativen Beratung</a:t>
            </a:r>
            <a:r>
              <a:rPr lang="de-DE" sz="2000" dirty="0"/>
              <a:t> in Erweiterung von Information, Instruktion und Schulung.</a:t>
            </a:r>
          </a:p>
        </p:txBody>
      </p:sp>
    </p:spTree>
    <p:extLst>
      <p:ext uri="{BB962C8B-B14F-4D97-AF65-F5344CB8AC3E}">
        <p14:creationId xmlns:p14="http://schemas.microsoft.com/office/powerpoint/2010/main" val="3883762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8E1CF151-77E7-46E2-8A42-8A46353E515D}"/>
              </a:ext>
            </a:extLst>
          </p:cNvPr>
          <p:cNvSpPr>
            <a:spLocks noGrp="1"/>
          </p:cNvSpPr>
          <p:nvPr>
            <p:ph idx="1"/>
          </p:nvPr>
        </p:nvSpPr>
        <p:spPr>
          <a:xfrm>
            <a:off x="838200" y="1268963"/>
            <a:ext cx="10515600" cy="4908000"/>
          </a:xfrm>
        </p:spPr>
        <p:txBody>
          <a:bodyPr>
            <a:normAutofit/>
          </a:bodyPr>
          <a:lstStyle/>
          <a:p>
            <a:pPr marL="0" indent="0">
              <a:buNone/>
            </a:pPr>
            <a:r>
              <a:rPr lang="de-DE" sz="2400" dirty="0"/>
              <a:t>KOMPETENZEN FÜR DIE ABSCHLUSSPRÜFUNG</a:t>
            </a:r>
          </a:p>
          <a:p>
            <a:pPr marL="447675" indent="-447675">
              <a:buAutoNum type="romanUcPeriod"/>
            </a:pPr>
            <a:r>
              <a:rPr lang="de-DE" sz="2000" b="1" dirty="0"/>
              <a:t>Pflegeprozesse und Pflegediagnostik in akuten und dauerhaften Pflegesituationen verantwortlich planen, organisieren, durchführen, steuern und evaluieren</a:t>
            </a:r>
          </a:p>
          <a:p>
            <a:pPr marL="447675" indent="-447675">
              <a:buNone/>
            </a:pPr>
            <a:r>
              <a:rPr lang="de-DE" sz="2000" dirty="0"/>
              <a:t>I.3   Pflegeprozesse und Pflegediagnostik von Menschen aller Altersstufen in hoch belasteten und kritischen Lebenssituationen verantwortlich planen, organisieren, gestalten, durchführen, steuern und evaluieren.</a:t>
            </a:r>
          </a:p>
          <a:p>
            <a:pPr marL="447675" indent="0">
              <a:buNone/>
            </a:pPr>
            <a:r>
              <a:rPr lang="de-DE" sz="2000" dirty="0"/>
              <a:t>Die Absolventinnen und Absolventen</a:t>
            </a:r>
          </a:p>
          <a:p>
            <a:pPr marL="719138" indent="-271463">
              <a:buAutoNum type="alphaLcParenR"/>
            </a:pPr>
            <a:r>
              <a:rPr lang="de-DE" sz="2000" dirty="0"/>
              <a:t>pflegen, begleiten, unterstützen und </a:t>
            </a:r>
            <a:r>
              <a:rPr lang="de-DE" sz="2000" dirty="0">
                <a:solidFill>
                  <a:srgbClr val="FF0000"/>
                </a:solidFill>
              </a:rPr>
              <a:t>beraten</a:t>
            </a:r>
            <a:r>
              <a:rPr lang="de-DE" sz="2000" dirty="0"/>
              <a:t> Menschen aller Altersstufen sowie deren Bezugspersonen in Phasen fortschreitender Demenz oder schwerer chronischer Krankheitsverläufe sowie am Lebensende.</a:t>
            </a:r>
          </a:p>
          <a:p>
            <a:pPr marL="719138" indent="-719138">
              <a:buNone/>
            </a:pPr>
            <a:r>
              <a:rPr lang="de-DE" sz="2000" dirty="0"/>
              <a:t>I.5   Menschen aller Altersstufen bei der Lebensgestaltung unterstützen, begleiten und </a:t>
            </a:r>
            <a:r>
              <a:rPr lang="de-DE" sz="2000" b="1" dirty="0">
                <a:solidFill>
                  <a:srgbClr val="FF0000"/>
                </a:solidFill>
              </a:rPr>
              <a:t>beraten</a:t>
            </a:r>
          </a:p>
        </p:txBody>
      </p:sp>
    </p:spTree>
    <p:extLst>
      <p:ext uri="{BB962C8B-B14F-4D97-AF65-F5344CB8AC3E}">
        <p14:creationId xmlns:p14="http://schemas.microsoft.com/office/powerpoint/2010/main" val="3919971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8E1CF151-77E7-46E2-8A42-8A46353E515D}"/>
              </a:ext>
            </a:extLst>
          </p:cNvPr>
          <p:cNvSpPr>
            <a:spLocks noGrp="1"/>
          </p:cNvSpPr>
          <p:nvPr>
            <p:ph idx="1"/>
          </p:nvPr>
        </p:nvSpPr>
        <p:spPr>
          <a:xfrm>
            <a:off x="838200" y="578498"/>
            <a:ext cx="10515600" cy="5598465"/>
          </a:xfrm>
        </p:spPr>
        <p:txBody>
          <a:bodyPr>
            <a:normAutofit/>
          </a:bodyPr>
          <a:lstStyle/>
          <a:p>
            <a:pPr marL="0" indent="0">
              <a:buNone/>
            </a:pPr>
            <a:r>
              <a:rPr lang="de-DE" sz="2600" dirty="0"/>
              <a:t>KOMPETENZEN FÜR DIE ABSCHLUSSPRÜFUNG</a:t>
            </a:r>
          </a:p>
          <a:p>
            <a:pPr marL="719138" indent="-719138">
              <a:buNone/>
            </a:pPr>
            <a:r>
              <a:rPr lang="de-DE" sz="2000" b="1" dirty="0"/>
              <a:t>II. Kommunikation und </a:t>
            </a:r>
            <a:r>
              <a:rPr lang="de-DE" sz="2000" b="1" dirty="0">
                <a:solidFill>
                  <a:srgbClr val="FF0000"/>
                </a:solidFill>
              </a:rPr>
              <a:t>Beratung</a:t>
            </a:r>
            <a:r>
              <a:rPr lang="de-DE" sz="2000" b="1" dirty="0"/>
              <a:t> personen- und situationsorientiert gestalten.</a:t>
            </a:r>
          </a:p>
          <a:p>
            <a:pPr marL="447675" indent="-447675">
              <a:buNone/>
            </a:pPr>
            <a:r>
              <a:rPr lang="de-DE" sz="2000" dirty="0"/>
              <a:t>II.2. </a:t>
            </a:r>
            <a:r>
              <a:rPr lang="de-DE" sz="2000" dirty="0">
                <a:solidFill>
                  <a:srgbClr val="FF0000"/>
                </a:solidFill>
              </a:rPr>
              <a:t>Information</a:t>
            </a:r>
            <a:r>
              <a:rPr lang="de-DE" sz="2000" dirty="0"/>
              <a:t>, </a:t>
            </a:r>
            <a:r>
              <a:rPr lang="de-DE" sz="2000" dirty="0">
                <a:solidFill>
                  <a:srgbClr val="FF0000"/>
                </a:solidFill>
              </a:rPr>
              <a:t>Schulung</a:t>
            </a:r>
            <a:r>
              <a:rPr lang="de-DE" sz="2000" dirty="0"/>
              <a:t> und </a:t>
            </a:r>
            <a:r>
              <a:rPr lang="de-DE" sz="2000" dirty="0">
                <a:solidFill>
                  <a:srgbClr val="FF0000"/>
                </a:solidFill>
              </a:rPr>
              <a:t>Beratung</a:t>
            </a:r>
            <a:r>
              <a:rPr lang="de-DE" sz="2000" dirty="0"/>
              <a:t> bei Menschen aller Altersstufen verantwortlich organisieren, gestalten, steuern und evaluieren</a:t>
            </a:r>
          </a:p>
          <a:p>
            <a:pPr marL="447675" indent="0">
              <a:buNone/>
            </a:pPr>
            <a:r>
              <a:rPr lang="de-DE" sz="2000" dirty="0"/>
              <a:t>Die Absolventinnen und Absolventen</a:t>
            </a:r>
          </a:p>
          <a:p>
            <a:pPr marL="719138" indent="-271463">
              <a:buAutoNum type="alphaLcParenR"/>
            </a:pPr>
            <a:r>
              <a:rPr lang="de-DE" sz="2000" dirty="0"/>
              <a:t> </a:t>
            </a:r>
            <a:r>
              <a:rPr lang="de-DE" sz="2000" dirty="0">
                <a:solidFill>
                  <a:srgbClr val="FF0000"/>
                </a:solidFill>
              </a:rPr>
              <a:t>informieren</a:t>
            </a:r>
            <a:r>
              <a:rPr lang="de-DE" sz="2000" dirty="0"/>
              <a:t> Menschen aller Altersstufen zu komplexen gesundheits- und pflegebezogenen Fragestellungen und weitergehenden Fragen der pflegerischen Versorgung,</a:t>
            </a:r>
          </a:p>
          <a:p>
            <a:pPr marL="719138" indent="-271463">
              <a:buAutoNum type="alphaLcParenR"/>
            </a:pPr>
            <a:r>
              <a:rPr lang="de-DE" sz="2000" dirty="0"/>
              <a:t>setzen </a:t>
            </a:r>
            <a:r>
              <a:rPr lang="de-DE" sz="2000" dirty="0">
                <a:solidFill>
                  <a:srgbClr val="FF0000"/>
                </a:solidFill>
              </a:rPr>
              <a:t>Schulungen</a:t>
            </a:r>
            <a:r>
              <a:rPr lang="de-DE" sz="2000" dirty="0"/>
              <a:t> mit Einzelpersonen und kleineren Gruppen zu pflegender Menschen aller Altersstufen um,</a:t>
            </a:r>
          </a:p>
          <a:p>
            <a:pPr marL="719138" indent="-271463">
              <a:buAutoNum type="alphaLcParenR"/>
            </a:pPr>
            <a:r>
              <a:rPr lang="de-DE" sz="2000" dirty="0"/>
              <a:t> </a:t>
            </a:r>
            <a:r>
              <a:rPr lang="de-DE" sz="2000" dirty="0">
                <a:solidFill>
                  <a:srgbClr val="FF0000"/>
                </a:solidFill>
              </a:rPr>
              <a:t>beraten </a:t>
            </a:r>
            <a:r>
              <a:rPr lang="de-DE" sz="2000" dirty="0"/>
              <a:t>zu pflegende Menschen aller Altersstufen und ihre Bezugspersonen im Umgang mit krankheits- sowie therapie- und pflegebedingten Anforderungen und befähigen sie, ihre Gesundheitsziele in größtmöglicher Selbständigkeit und Selbstbestimmung zu erreichen,</a:t>
            </a:r>
          </a:p>
          <a:p>
            <a:pPr marL="719138" indent="-271463">
              <a:buAutoNum type="alphaLcParenR"/>
            </a:pPr>
            <a:r>
              <a:rPr lang="de-DE" sz="2000" dirty="0"/>
              <a:t>reflektieren ihre Möglichkeiten und Begrenzungen zur Gestaltung von professionellen </a:t>
            </a:r>
            <a:r>
              <a:rPr lang="de-DE" sz="2000" dirty="0">
                <a:solidFill>
                  <a:srgbClr val="FF0000"/>
                </a:solidFill>
              </a:rPr>
              <a:t>Informations-</a:t>
            </a:r>
            <a:r>
              <a:rPr lang="de-DE" sz="2000" dirty="0"/>
              <a:t>, </a:t>
            </a:r>
            <a:r>
              <a:rPr lang="de-DE" sz="2000" dirty="0">
                <a:solidFill>
                  <a:srgbClr val="FF0000"/>
                </a:solidFill>
              </a:rPr>
              <a:t>Instruktions-</a:t>
            </a:r>
            <a:r>
              <a:rPr lang="de-DE" sz="2000" dirty="0"/>
              <a:t>, </a:t>
            </a:r>
            <a:r>
              <a:rPr lang="de-DE" sz="2000" dirty="0">
                <a:solidFill>
                  <a:srgbClr val="FF0000"/>
                </a:solidFill>
              </a:rPr>
              <a:t>Schulungs-</a:t>
            </a:r>
            <a:r>
              <a:rPr lang="de-DE" sz="2000" dirty="0"/>
              <a:t> und </a:t>
            </a:r>
            <a:r>
              <a:rPr lang="de-DE" sz="2000" dirty="0">
                <a:solidFill>
                  <a:srgbClr val="FF0000"/>
                </a:solidFill>
              </a:rPr>
              <a:t>Beratungsangeboten</a:t>
            </a:r>
            <a:r>
              <a:rPr lang="de-DE" sz="2000" dirty="0"/>
              <a:t> bei Menschen aller Altersstufen</a:t>
            </a:r>
          </a:p>
        </p:txBody>
      </p:sp>
    </p:spTree>
    <p:extLst>
      <p:ext uri="{BB962C8B-B14F-4D97-AF65-F5344CB8AC3E}">
        <p14:creationId xmlns:p14="http://schemas.microsoft.com/office/powerpoint/2010/main" val="2929522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22C4A9-BC5B-4127-91E5-D947B5CBBC82}"/>
              </a:ext>
            </a:extLst>
          </p:cNvPr>
          <p:cNvSpPr>
            <a:spLocks noGrp="1"/>
          </p:cNvSpPr>
          <p:nvPr>
            <p:ph type="title"/>
          </p:nvPr>
        </p:nvSpPr>
        <p:spPr/>
        <p:txBody>
          <a:bodyPr>
            <a:normAutofit/>
          </a:bodyPr>
          <a:lstStyle/>
          <a:p>
            <a:r>
              <a:rPr lang="de-DE" sz="3200" b="1" dirty="0"/>
              <a:t>Pflegeberufe-Ausbildungs- und –Prüfungsverordnung - </a:t>
            </a:r>
            <a:r>
              <a:rPr lang="de-DE" sz="3200" b="1" dirty="0" err="1"/>
              <a:t>PflAPrV</a:t>
            </a:r>
            <a:endParaRPr lang="de-DE" sz="3200" b="1" dirty="0"/>
          </a:p>
        </p:txBody>
      </p:sp>
      <p:sp>
        <p:nvSpPr>
          <p:cNvPr id="3" name="Inhaltsplatzhalter 2">
            <a:extLst>
              <a:ext uri="{FF2B5EF4-FFF2-40B4-BE49-F238E27FC236}">
                <a16:creationId xmlns:a16="http://schemas.microsoft.com/office/drawing/2014/main" id="{8E1CF151-77E7-46E2-8A42-8A46353E515D}"/>
              </a:ext>
            </a:extLst>
          </p:cNvPr>
          <p:cNvSpPr>
            <a:spLocks noGrp="1"/>
          </p:cNvSpPr>
          <p:nvPr>
            <p:ph idx="1"/>
          </p:nvPr>
        </p:nvSpPr>
        <p:spPr/>
        <p:txBody>
          <a:bodyPr/>
          <a:lstStyle/>
          <a:p>
            <a:pPr marL="0" indent="0">
              <a:buNone/>
            </a:pPr>
            <a:r>
              <a:rPr lang="de-DE" b="1" dirty="0"/>
              <a:t>§ 14 Schriftlicher Teil der Prüfung</a:t>
            </a:r>
          </a:p>
          <a:p>
            <a:pPr marL="719138" indent="0">
              <a:buNone/>
            </a:pPr>
            <a:r>
              <a:rPr lang="de-DE" dirty="0"/>
              <a:t>[...] erstreckt sich auf folgende Prüfungsbereiche [...]</a:t>
            </a:r>
          </a:p>
          <a:p>
            <a:pPr marL="719138" indent="-365125">
              <a:buNone/>
              <a:tabLst>
                <a:tab pos="719138" algn="l"/>
              </a:tabLst>
            </a:pPr>
            <a:r>
              <a:rPr lang="de-DE" dirty="0"/>
              <a:t>2. Pflegeprozessgestaltung bei Menschen mit gesundheitlichen Problemlagen unter besonderer Berücksichtigung von Gesundheitsförderung und Prävention in Verbindung mit verschiedenen Schwerpunkten und Gesichtspunkten von </a:t>
            </a:r>
            <a:r>
              <a:rPr lang="de-DE" b="1" dirty="0">
                <a:solidFill>
                  <a:srgbClr val="FF0000"/>
                </a:solidFill>
              </a:rPr>
              <a:t>Beratung </a:t>
            </a:r>
            <a:r>
              <a:rPr lang="de-DE" dirty="0"/>
              <a:t>(Kompetenzschwerpunkte I.2, </a:t>
            </a:r>
            <a:r>
              <a:rPr lang="de-DE" dirty="0">
                <a:solidFill>
                  <a:srgbClr val="FF0000"/>
                </a:solidFill>
              </a:rPr>
              <a:t>II.2</a:t>
            </a:r>
            <a:r>
              <a:rPr lang="de-DE" dirty="0"/>
              <a:t>), wobei im Rahmen der Fallbearbeitung erforderliche Handlungsentscheidungen anhand von pflegewissenschaftlichem Begründungswissen begründet werden (Kompetenzschwerpunkt </a:t>
            </a:r>
            <a:r>
              <a:rPr lang="de-DE" dirty="0" err="1"/>
              <a:t>V.I</a:t>
            </a:r>
            <a:r>
              <a:rPr lang="de-DE" dirty="0"/>
              <a:t>) sollen.</a:t>
            </a:r>
          </a:p>
        </p:txBody>
      </p:sp>
    </p:spTree>
    <p:extLst>
      <p:ext uri="{BB962C8B-B14F-4D97-AF65-F5344CB8AC3E}">
        <p14:creationId xmlns:p14="http://schemas.microsoft.com/office/powerpoint/2010/main" val="2710359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22C4A9-BC5B-4127-91E5-D947B5CBBC82}"/>
              </a:ext>
            </a:extLst>
          </p:cNvPr>
          <p:cNvSpPr>
            <a:spLocks noGrp="1"/>
          </p:cNvSpPr>
          <p:nvPr>
            <p:ph type="title"/>
          </p:nvPr>
        </p:nvSpPr>
        <p:spPr/>
        <p:txBody>
          <a:bodyPr>
            <a:normAutofit/>
          </a:bodyPr>
          <a:lstStyle/>
          <a:p>
            <a:r>
              <a:rPr lang="de-DE" sz="3200" b="1" dirty="0"/>
              <a:t>Pflegeberufe-Ausbildungs- und –Prüfungsverordnung - </a:t>
            </a:r>
            <a:r>
              <a:rPr lang="de-DE" sz="3200" b="1" dirty="0" err="1"/>
              <a:t>PflAPrV</a:t>
            </a:r>
            <a:endParaRPr lang="de-DE" sz="3200" b="1" dirty="0"/>
          </a:p>
        </p:txBody>
      </p:sp>
      <p:sp>
        <p:nvSpPr>
          <p:cNvPr id="3" name="Inhaltsplatzhalter 2">
            <a:extLst>
              <a:ext uri="{FF2B5EF4-FFF2-40B4-BE49-F238E27FC236}">
                <a16:creationId xmlns:a16="http://schemas.microsoft.com/office/drawing/2014/main" id="{8E1CF151-77E7-46E2-8A42-8A46353E515D}"/>
              </a:ext>
            </a:extLst>
          </p:cNvPr>
          <p:cNvSpPr>
            <a:spLocks noGrp="1"/>
          </p:cNvSpPr>
          <p:nvPr>
            <p:ph idx="1"/>
          </p:nvPr>
        </p:nvSpPr>
        <p:spPr/>
        <p:txBody>
          <a:bodyPr/>
          <a:lstStyle/>
          <a:p>
            <a:pPr marL="0" indent="0">
              <a:buNone/>
            </a:pPr>
            <a:r>
              <a:rPr lang="de-DE" dirty="0"/>
              <a:t>§ 17 Praktischer Teil der Prüfung</a:t>
            </a:r>
          </a:p>
          <a:p>
            <a:pPr marL="0" indent="0">
              <a:buNone/>
            </a:pPr>
            <a:r>
              <a:rPr lang="de-DE" dirty="0"/>
              <a:t>[...] erstreckt sich auf folgende Prüfungsbereiche [...]</a:t>
            </a:r>
          </a:p>
          <a:p>
            <a:pPr marL="0" indent="0">
              <a:buNone/>
            </a:pPr>
            <a:r>
              <a:rPr lang="de-DE" dirty="0"/>
              <a:t>2. Pflegeprozessgestaltung bei Menschen mit gesundheitlichen Problemlagen unter besonderer Berücksichtigung von Gesundheitsförderung und Prävention in Verbindung mit verschiedenen Schwerpunkten und Gesichtspunkten von </a:t>
            </a:r>
            <a:r>
              <a:rPr lang="de-DE" b="1" dirty="0">
                <a:solidFill>
                  <a:srgbClr val="FF0000"/>
                </a:solidFill>
              </a:rPr>
              <a:t>Beratung </a:t>
            </a:r>
            <a:r>
              <a:rPr lang="de-DE" dirty="0"/>
              <a:t>(</a:t>
            </a:r>
            <a:r>
              <a:rPr lang="de-DE" dirty="0" err="1"/>
              <a:t>Kompetenzschwerppunkte</a:t>
            </a:r>
            <a:r>
              <a:rPr lang="de-DE" dirty="0"/>
              <a:t> I.2, II.2), wobei im Rahmen der Fallbearbeitung erforderliche Handlungsentscheidungen anhand von pflegewissenschaftlichem Begründungswissen begründet werden (Kompetenzschwerpunkt </a:t>
            </a:r>
            <a:r>
              <a:rPr lang="de-DE" dirty="0" err="1"/>
              <a:t>V.I</a:t>
            </a:r>
            <a:r>
              <a:rPr lang="de-DE" dirty="0"/>
              <a:t>) sollen.</a:t>
            </a:r>
          </a:p>
        </p:txBody>
      </p:sp>
    </p:spTree>
    <p:extLst>
      <p:ext uri="{BB962C8B-B14F-4D97-AF65-F5344CB8AC3E}">
        <p14:creationId xmlns:p14="http://schemas.microsoft.com/office/powerpoint/2010/main" val="653367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FF6C7-D9EE-411D-86C7-267266522AF1}"/>
              </a:ext>
            </a:extLst>
          </p:cNvPr>
          <p:cNvSpPr>
            <a:spLocks noGrp="1"/>
          </p:cNvSpPr>
          <p:nvPr>
            <p:ph type="title"/>
          </p:nvPr>
        </p:nvSpPr>
        <p:spPr/>
        <p:txBody>
          <a:bodyPr>
            <a:normAutofit/>
          </a:bodyPr>
          <a:lstStyle/>
          <a:p>
            <a:r>
              <a:rPr lang="de-DE" sz="4800" b="1" dirty="0"/>
              <a:t>Oberbegriffe</a:t>
            </a:r>
          </a:p>
        </p:txBody>
      </p:sp>
      <p:sp>
        <p:nvSpPr>
          <p:cNvPr id="3" name="Textplatzhalter 2">
            <a:extLst>
              <a:ext uri="{FF2B5EF4-FFF2-40B4-BE49-F238E27FC236}">
                <a16:creationId xmlns:a16="http://schemas.microsoft.com/office/drawing/2014/main" id="{482BEEAE-A6EC-4D3A-81C9-51A79BC26E2F}"/>
              </a:ext>
            </a:extLst>
          </p:cNvPr>
          <p:cNvSpPr>
            <a:spLocks noGrp="1"/>
          </p:cNvSpPr>
          <p:nvPr>
            <p:ph type="body" idx="1"/>
          </p:nvPr>
        </p:nvSpPr>
        <p:spPr/>
        <p:txBody>
          <a:bodyPr/>
          <a:lstStyle/>
          <a:p>
            <a:endParaRPr lang="de-DE"/>
          </a:p>
        </p:txBody>
      </p:sp>
    </p:spTree>
    <p:extLst>
      <p:ext uri="{BB962C8B-B14F-4D97-AF65-F5344CB8AC3E}">
        <p14:creationId xmlns:p14="http://schemas.microsoft.com/office/powerpoint/2010/main" val="275890369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2689</Words>
  <Application>Microsoft Office PowerPoint</Application>
  <PresentationFormat>Breitbild</PresentationFormat>
  <Paragraphs>284</Paragraphs>
  <Slides>33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33</vt:i4>
      </vt:variant>
    </vt:vector>
  </HeadingPairs>
  <TitlesOfParts>
    <vt:vector size="38" baseType="lpstr">
      <vt:lpstr>Arial</vt:lpstr>
      <vt:lpstr>Calibri</vt:lpstr>
      <vt:lpstr>Calibri Light</vt:lpstr>
      <vt:lpstr>Wingdings</vt:lpstr>
      <vt:lpstr>Office</vt:lpstr>
      <vt:lpstr>Kommunikation Beratung Anleitung Begleitung Unterstützung Information  Schulung Edukation Beratung beraten informieren schulen Mikroschulung patientenzentriert motivationsorientiert Pflege</vt:lpstr>
      <vt:lpstr>aus den Gesetzen zur Pflegeausbildung</vt:lpstr>
      <vt:lpstr>Pflegeberufereformgesetz (PflBRefG) </vt:lpstr>
      <vt:lpstr>Pflegeberufe-Ausbildungs- und –Prüfungsverordnung - PflAPrV</vt:lpstr>
      <vt:lpstr>PowerPoint-Präsentation</vt:lpstr>
      <vt:lpstr>PowerPoint-Präsentation</vt:lpstr>
      <vt:lpstr>Pflegeberufe-Ausbildungs- und –Prüfungsverordnung - PflAPrV</vt:lpstr>
      <vt:lpstr>Pflegeberufe-Ausbildungs- und –Prüfungsverordnung - PflAPrV</vt:lpstr>
      <vt:lpstr>Oberbegriffe</vt:lpstr>
      <vt:lpstr>Was wird getan?</vt:lpstr>
      <vt:lpstr>Um wen geht es?</vt:lpstr>
      <vt:lpstr>Was ist der Anlass?</vt:lpstr>
      <vt:lpstr>Was sind die Ziele?</vt:lpstr>
      <vt:lpstr>Was ist der Inhalt?</vt:lpstr>
      <vt:lpstr>Wie sind die Wirkungen?</vt:lpstr>
      <vt:lpstr>Was sind die Voraussetzungen?</vt:lpstr>
      <vt:lpstr>Grundhaltung</vt:lpstr>
      <vt:lpstr>Rahmenbedingungen</vt:lpstr>
      <vt:lpstr>Formen kommunikativer Intervention</vt:lpstr>
      <vt:lpstr>Anleitung / Instruktion</vt:lpstr>
      <vt:lpstr>Information (Aufklärung)</vt:lpstr>
      <vt:lpstr>Information / Aufklärung</vt:lpstr>
      <vt:lpstr>Schulung (Mikroschulung*)</vt:lpstr>
      <vt:lpstr>Beratung</vt:lpstr>
      <vt:lpstr>PowerPoint-Präsentation</vt:lpstr>
      <vt:lpstr>Sonderfall: Pflegeberatung n. § 7a SGB XI </vt:lpstr>
      <vt:lpstr>(Psycho-)Therapie</vt:lpstr>
      <vt:lpstr>Verschiedene Therapieansätze  (mit Einfluss auf Modelle in der sozialtherapeutischen bzw. Gesundheits-Beratung)</vt:lpstr>
      <vt:lpstr>weitere wichtige Begriffe</vt:lpstr>
      <vt:lpstr>„Therapietreue“ („Compliance“ vs. „Adhärenz“)</vt:lpstr>
      <vt:lpstr>Zusammenfassung  Kommunikative Interventionsstrategien </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Sabine Muths</dc:creator>
  <cp:lastModifiedBy>Sabine Muths</cp:lastModifiedBy>
  <cp:revision>73</cp:revision>
  <dcterms:created xsi:type="dcterms:W3CDTF">2018-10-03T12:34:58Z</dcterms:created>
  <dcterms:modified xsi:type="dcterms:W3CDTF">2018-10-10T09:48:10Z</dcterms:modified>
</cp:coreProperties>
</file>