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0" d="100"/>
          <a:sy n="70" d="100"/>
        </p:scale>
        <p:origin x="1195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44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3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72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60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20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7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0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2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28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20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ED2A-57A1-4670-AAB1-CAE9EE9CEA45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DE14-BEEA-4E13-84F0-F3E035AE93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6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E67F9-CAD5-46ED-838B-4A892869C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„Strukturale Analyse Sozialen Verhaltens“ (</a:t>
            </a:r>
            <a:r>
              <a:rPr lang="de-DE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SASB</a:t>
            </a:r>
            <a: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br>
              <a:rPr lang="de-DE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3000" b="1" dirty="0"/>
              <a:t>als Reflexionsmodell für Interaktion in der Pflege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654439-CA3B-40B5-9A93-9F1DBFEBE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57633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21DAD-8434-4E34-9F71-333F4198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2197"/>
            <a:ext cx="7886700" cy="654669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2400" b="1" dirty="0"/>
              <a:t>Fokus 3: auf sich selbst bezogene u. gerichtete Aktionen  (</a:t>
            </a:r>
            <a:r>
              <a:rPr lang="de-DE" sz="2400" b="1" dirty="0" err="1"/>
              <a:t>Introjekt</a:t>
            </a:r>
            <a:r>
              <a:rPr lang="de-DE" sz="2400" b="1" dirty="0"/>
              <a:t>)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6574A3D-48AD-4B04-85A4-9E1E9CA92ECD}"/>
              </a:ext>
            </a:extLst>
          </p:cNvPr>
          <p:cNvCxnSpPr>
            <a:cxnSpLocks/>
          </p:cNvCxnSpPr>
          <p:nvPr/>
        </p:nvCxnSpPr>
        <p:spPr>
          <a:xfrm flipV="1">
            <a:off x="2264229" y="4025912"/>
            <a:ext cx="4887773" cy="984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A6DD345F-F33C-4C98-A553-09DE63472C77}"/>
              </a:ext>
            </a:extLst>
          </p:cNvPr>
          <p:cNvCxnSpPr>
            <a:cxnSpLocks/>
          </p:cNvCxnSpPr>
          <p:nvPr/>
        </p:nvCxnSpPr>
        <p:spPr>
          <a:xfrm>
            <a:off x="4678524" y="1699982"/>
            <a:ext cx="4210" cy="464638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4B0D3EB-39CE-4CE0-B86A-4EECB23A20ED}"/>
              </a:ext>
            </a:extLst>
          </p:cNvPr>
          <p:cNvCxnSpPr>
            <a:cxnSpLocks/>
          </p:cNvCxnSpPr>
          <p:nvPr/>
        </p:nvCxnSpPr>
        <p:spPr>
          <a:xfrm>
            <a:off x="2264229" y="3317604"/>
            <a:ext cx="4811485" cy="145399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69C9344-C559-4F49-86E3-299453C7520D}"/>
              </a:ext>
            </a:extLst>
          </p:cNvPr>
          <p:cNvCxnSpPr>
            <a:cxnSpLocks/>
          </p:cNvCxnSpPr>
          <p:nvPr/>
        </p:nvCxnSpPr>
        <p:spPr>
          <a:xfrm flipV="1">
            <a:off x="2360260" y="3317603"/>
            <a:ext cx="4715454" cy="139834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B2C40FC-EB58-46C6-AFC7-A734C1C0D538}"/>
              </a:ext>
            </a:extLst>
          </p:cNvPr>
          <p:cNvCxnSpPr>
            <a:cxnSpLocks/>
          </p:cNvCxnSpPr>
          <p:nvPr/>
        </p:nvCxnSpPr>
        <p:spPr>
          <a:xfrm flipV="1">
            <a:off x="3867725" y="1785258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7A12E98-B798-4344-9EE5-3329C1B9AA5A}"/>
              </a:ext>
            </a:extLst>
          </p:cNvPr>
          <p:cNvCxnSpPr>
            <a:cxnSpLocks/>
          </p:cNvCxnSpPr>
          <p:nvPr/>
        </p:nvCxnSpPr>
        <p:spPr>
          <a:xfrm>
            <a:off x="3829644" y="1785257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91A94428-7EF4-40CC-B321-29EE991B4BAD}"/>
              </a:ext>
            </a:extLst>
          </p:cNvPr>
          <p:cNvCxnSpPr>
            <a:cxnSpLocks/>
          </p:cNvCxnSpPr>
          <p:nvPr/>
        </p:nvCxnSpPr>
        <p:spPr>
          <a:xfrm rot="5400000" flipV="1">
            <a:off x="4665679" y="192558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8478D968-B5FE-4129-8059-0D0E859AAF26}"/>
              </a:ext>
            </a:extLst>
          </p:cNvPr>
          <p:cNvSpPr txBox="1"/>
          <p:nvPr/>
        </p:nvSpPr>
        <p:spPr>
          <a:xfrm>
            <a:off x="4817746" y="3317277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sich </a:t>
            </a:r>
          </a:p>
          <a:p>
            <a:r>
              <a:rPr lang="de-DE" b="1" dirty="0"/>
              <a:t>annehmen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56BD4AD-C2A4-420E-8742-BE34DE226F4F}"/>
              </a:ext>
            </a:extLst>
          </p:cNvPr>
          <p:cNvSpPr txBox="1"/>
          <p:nvPr/>
        </p:nvSpPr>
        <p:spPr>
          <a:xfrm>
            <a:off x="3102814" y="3040278"/>
            <a:ext cx="1481751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de-DE" b="1" dirty="0"/>
              <a:t>sich </a:t>
            </a:r>
          </a:p>
          <a:p>
            <a:pPr algn="r"/>
            <a:r>
              <a:rPr lang="de-DE" b="1" dirty="0"/>
              <a:t>ablehnen,</a:t>
            </a:r>
          </a:p>
          <a:p>
            <a:pPr algn="r"/>
            <a:r>
              <a:rPr lang="de-DE" b="1" dirty="0"/>
              <a:t>zurückweisen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A832EF60-7C4A-4E6B-9614-2395F230AA57}"/>
              </a:ext>
            </a:extLst>
          </p:cNvPr>
          <p:cNvSpPr txBox="1"/>
          <p:nvPr/>
        </p:nvSpPr>
        <p:spPr>
          <a:xfrm>
            <a:off x="4818458" y="4125267"/>
            <a:ext cx="128124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sich selbst </a:t>
            </a:r>
          </a:p>
          <a:p>
            <a:r>
              <a:rPr lang="de-DE" b="1" dirty="0"/>
              <a:t>fördern, er-</a:t>
            </a:r>
          </a:p>
          <a:p>
            <a:r>
              <a:rPr lang="de-DE" b="1" dirty="0"/>
              <a:t>ziehen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259E2AF-DF3A-42A1-A400-50D4A8073320}"/>
              </a:ext>
            </a:extLst>
          </p:cNvPr>
          <p:cNvSpPr txBox="1"/>
          <p:nvPr/>
        </p:nvSpPr>
        <p:spPr>
          <a:xfrm>
            <a:off x="3319972" y="4134784"/>
            <a:ext cx="123489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sich selbst unter-drücken</a:t>
            </a: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05C30D0-B91F-4975-A382-A0F57E9D5F9C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96975" y="4029473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>
            <a:extLst>
              <a:ext uri="{FF2B5EF4-FFF2-40B4-BE49-F238E27FC236}">
                <a16:creationId xmlns:a16="http://schemas.microsoft.com/office/drawing/2014/main" id="{CB4948E0-3FE3-4B0D-A92F-B23F0838E7E4}"/>
              </a:ext>
            </a:extLst>
          </p:cNvPr>
          <p:cNvSpPr txBox="1"/>
          <p:nvPr/>
        </p:nvSpPr>
        <p:spPr>
          <a:xfrm>
            <a:off x="3492572" y="1245365"/>
            <a:ext cx="223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3-1 freie Spontaneität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036625E-C9A1-4096-A964-B8FC6514DBDF}"/>
              </a:ext>
            </a:extLst>
          </p:cNvPr>
          <p:cNvSpPr txBox="1"/>
          <p:nvPr/>
        </p:nvSpPr>
        <p:spPr>
          <a:xfrm>
            <a:off x="786703" y="5214763"/>
            <a:ext cx="249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3-6 Selbstanklage, </a:t>
            </a:r>
          </a:p>
          <a:p>
            <a:r>
              <a:rPr lang="de-DE" dirty="0"/>
              <a:t>       Selbstunterdrückung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3279B2D-8F00-455E-AB18-D3D590BC5854}"/>
              </a:ext>
            </a:extLst>
          </p:cNvPr>
          <p:cNvSpPr txBox="1"/>
          <p:nvPr/>
        </p:nvSpPr>
        <p:spPr>
          <a:xfrm>
            <a:off x="143811" y="3569171"/>
            <a:ext cx="2182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3-7 Selbsthass</a:t>
            </a:r>
          </a:p>
          <a:p>
            <a:r>
              <a:rPr lang="de-DE" dirty="0"/>
              <a:t>       Selbstzerstörung </a:t>
            </a:r>
          </a:p>
          <a:p>
            <a:r>
              <a:rPr lang="de-DE" dirty="0"/>
              <a:t>       (aktiv / passiv)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ACB8A43-A3AC-425A-931F-D3C18EB09D37}"/>
              </a:ext>
            </a:extLst>
          </p:cNvPr>
          <p:cNvSpPr txBox="1"/>
          <p:nvPr/>
        </p:nvSpPr>
        <p:spPr>
          <a:xfrm>
            <a:off x="741260" y="2005590"/>
            <a:ext cx="272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3-8 Tagträumerei, </a:t>
            </a:r>
          </a:p>
          <a:p>
            <a:r>
              <a:rPr lang="de-DE" dirty="0"/>
              <a:t>       desinteressierte</a:t>
            </a:r>
          </a:p>
          <a:p>
            <a:r>
              <a:rPr lang="de-DE" dirty="0"/>
              <a:t>       Selbstvernachlässigung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4826312-0EF5-43BA-9BD6-1FE0030CF59D}"/>
              </a:ext>
            </a:extLst>
          </p:cNvPr>
          <p:cNvSpPr txBox="1"/>
          <p:nvPr/>
        </p:nvSpPr>
        <p:spPr>
          <a:xfrm>
            <a:off x="6108660" y="2103704"/>
            <a:ext cx="2232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3-2 wohlwollende,</a:t>
            </a:r>
          </a:p>
          <a:p>
            <a:r>
              <a:rPr lang="de-DE" dirty="0"/>
              <a:t>       Selbsterforschung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EFF67575-B603-4267-BBEB-E7B1B89037F5}"/>
              </a:ext>
            </a:extLst>
          </p:cNvPr>
          <p:cNvSpPr txBox="1"/>
          <p:nvPr/>
        </p:nvSpPr>
        <p:spPr>
          <a:xfrm>
            <a:off x="7190036" y="3503803"/>
            <a:ext cx="1739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3-3 Selbstliebe,</a:t>
            </a:r>
          </a:p>
          <a:p>
            <a:r>
              <a:rPr lang="de-DE" dirty="0"/>
              <a:t>        Selbstwert-</a:t>
            </a:r>
          </a:p>
          <a:p>
            <a:r>
              <a:rPr lang="de-DE" dirty="0"/>
              <a:t>        </a:t>
            </a:r>
            <a:r>
              <a:rPr lang="de-DE" dirty="0" err="1"/>
              <a:t>schätzung</a:t>
            </a:r>
            <a:endParaRPr lang="de-DE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8FBFDA6-B367-4310-B473-8A2F0925F126}"/>
              </a:ext>
            </a:extLst>
          </p:cNvPr>
          <p:cNvSpPr txBox="1"/>
          <p:nvPr/>
        </p:nvSpPr>
        <p:spPr>
          <a:xfrm>
            <a:off x="6247591" y="5286066"/>
            <a:ext cx="2602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3-4 sich selbst umsorgen, </a:t>
            </a:r>
          </a:p>
          <a:p>
            <a:r>
              <a:rPr lang="de-DE" dirty="0"/>
              <a:t>       sich voranbringen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EDC6CE9-ECE6-41A9-A3F8-207BEBAFF320}"/>
              </a:ext>
            </a:extLst>
          </p:cNvPr>
          <p:cNvSpPr txBox="1"/>
          <p:nvPr/>
        </p:nvSpPr>
        <p:spPr>
          <a:xfrm>
            <a:off x="2753847" y="6449344"/>
            <a:ext cx="395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3-5 Selbstkontrolle, Selbstbeherrschung 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3A8C23B8-A3ED-4701-88C2-9817937BF0A5}"/>
              </a:ext>
            </a:extLst>
          </p:cNvPr>
          <p:cNvCxnSpPr>
            <a:cxnSpLocks/>
          </p:cNvCxnSpPr>
          <p:nvPr/>
        </p:nvCxnSpPr>
        <p:spPr>
          <a:xfrm flipV="1">
            <a:off x="4729228" y="4001774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3AC0A91-0A84-496C-9C7B-63A73418B383}"/>
              </a:ext>
            </a:extLst>
          </p:cNvPr>
          <p:cNvCxnSpPr>
            <a:cxnSpLocks/>
          </p:cNvCxnSpPr>
          <p:nvPr/>
        </p:nvCxnSpPr>
        <p:spPr>
          <a:xfrm flipV="1">
            <a:off x="2617186" y="194800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5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8CF6D-E657-4BEB-9B1D-ACCCFD5F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Nutzung im Forschungsprozess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74CF4E-C534-4A48-9A59-829E99DD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Grundprinzip:</a:t>
            </a:r>
          </a:p>
          <a:p>
            <a:r>
              <a:rPr lang="de-DE" dirty="0"/>
              <a:t>Grundlage: Video-/Tonaufzeichnung einer Interaktion – möglichst mit Transkript</a:t>
            </a:r>
          </a:p>
          <a:p>
            <a:r>
              <a:rPr lang="de-DE" dirty="0"/>
              <a:t>Vorgehen:</a:t>
            </a:r>
          </a:p>
          <a:p>
            <a:pPr lvl="1"/>
            <a:r>
              <a:rPr lang="de-DE" dirty="0"/>
              <a:t>Bildung von Interaktionssequenzen</a:t>
            </a:r>
          </a:p>
          <a:p>
            <a:pPr lvl="1"/>
            <a:r>
              <a:rPr lang="de-DE" dirty="0"/>
              <a:t>die mitgeteilten Inhalte werden ermittelt und festgehalten </a:t>
            </a:r>
          </a:p>
          <a:p>
            <a:pPr lvl="1"/>
            <a:r>
              <a:rPr lang="de-DE" dirty="0"/>
              <a:t>für jede Person wird jeweils die Interaktion kodiert und den zweistelligen Clustern im Modell zugeordnet (Kodierung setzt vorherige umfangreiche Schulung der Forschenden voraus – ca. 60-80 h – die Untersuchung wird von mehreren Forscher*innen parallel durchgeführt, um die Kodierung abzusichern)</a:t>
            </a:r>
          </a:p>
          <a:p>
            <a:pPr lvl="1"/>
            <a:r>
              <a:rPr lang="de-DE" dirty="0"/>
              <a:t>mit Hilfe der so erstellten und abgeglichenen Protokolle zur Anzahl und Art der Cluster beider Interaktionspartner*innen werden Aussagen über die beobachtete Interaktion getroffen indem typische Aktionen und Reaktionen bestimmt werden und mit den beobachteten </a:t>
            </a:r>
            <a:r>
              <a:rPr lang="de-DE" dirty="0" err="1"/>
              <a:t>Introjekten</a:t>
            </a:r>
            <a:r>
              <a:rPr lang="de-DE" dirty="0"/>
              <a:t> abgeglichen</a:t>
            </a:r>
          </a:p>
        </p:txBody>
      </p:sp>
    </p:spTree>
    <p:extLst>
      <p:ext uri="{BB962C8B-B14F-4D97-AF65-F5344CB8AC3E}">
        <p14:creationId xmlns:p14="http://schemas.microsoft.com/office/powerpoint/2010/main" val="32844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857D8-DB82-47B5-B3F5-CCECAF84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5E9C9-5845-4E7D-A506-0D124FAC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6088" indent="-446088">
              <a:buNone/>
            </a:pPr>
            <a:r>
              <a:rPr lang="de-DE" dirty="0" err="1"/>
              <a:t>Tress</a:t>
            </a:r>
            <a:r>
              <a:rPr lang="de-DE" dirty="0"/>
              <a:t>, </a:t>
            </a:r>
            <a:r>
              <a:rPr lang="de-DE" dirty="0" err="1"/>
              <a:t>Wolfgang&amp;Hartkamp</a:t>
            </a:r>
            <a:r>
              <a:rPr lang="de-DE" dirty="0"/>
              <a:t>, Norbert (2002): Die Strukturale Analyse Sozialen Verhaltens. Ein Arbeitsbuch für Forschung, Praxis und Weiterbildung in der Psychotherapie. München (</a:t>
            </a:r>
            <a:r>
              <a:rPr lang="de-DE" dirty="0" err="1"/>
              <a:t>CIP</a:t>
            </a:r>
            <a:r>
              <a:rPr lang="de-DE" dirty="0"/>
              <a:t>-Medien) </a:t>
            </a:r>
          </a:p>
          <a:p>
            <a:pPr marL="446088" indent="-446088">
              <a:buNone/>
            </a:pPr>
            <a:r>
              <a:rPr lang="de-DE" dirty="0"/>
              <a:t>Praxis- und Forschungsbezogene Anwendung des </a:t>
            </a:r>
            <a:r>
              <a:rPr lang="de-DE" dirty="0" err="1"/>
              <a:t>SASB</a:t>
            </a:r>
            <a:r>
              <a:rPr lang="de-DE" dirty="0"/>
              <a:t>-Modells in:</a:t>
            </a:r>
          </a:p>
          <a:p>
            <a:pPr marL="446088" indent="-446088">
              <a:buNone/>
            </a:pPr>
            <a:r>
              <a:rPr lang="de-DE" dirty="0"/>
              <a:t>Blaser, Regula; Becker, Stefanie; Wittwer, Daniela; Berset, Jeanne (2015): </a:t>
            </a:r>
            <a:r>
              <a:rPr lang="de-DE" dirty="0" err="1"/>
              <a:t>Kitwood</a:t>
            </a:r>
            <a:r>
              <a:rPr lang="de-DE" dirty="0"/>
              <a:t> </a:t>
            </a:r>
            <a:r>
              <a:rPr lang="de-DE" dirty="0" err="1"/>
              <a:t>reconsidered</a:t>
            </a:r>
            <a:r>
              <a:rPr lang="de-DE" dirty="0"/>
              <a:t>: Personenzentrierung und die Haltung Pflegender im Umgang mit Menschen mit Demenz. Journal für Psychologie, Jg. 23, </a:t>
            </a:r>
            <a:r>
              <a:rPr lang="de-DE" dirty="0" err="1"/>
              <a:t>Ausg</a:t>
            </a:r>
            <a:r>
              <a:rPr lang="de-DE" dirty="0"/>
              <a:t>. 1. S. 151-166</a:t>
            </a:r>
          </a:p>
          <a:p>
            <a:pPr marL="446088" indent="-446088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07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5E367-16F3-4E58-9E41-B5BCC94B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b="1" dirty="0"/>
              <a:t>Grundlagen – Zielsetzung und Fragestellung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083CF9-23E9-4B84-A932-3D6C02F3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Das </a:t>
            </a:r>
            <a:r>
              <a:rPr lang="de-DE" dirty="0" err="1"/>
              <a:t>SASB</a:t>
            </a:r>
            <a:r>
              <a:rPr lang="de-DE" dirty="0"/>
              <a:t>-Modell</a:t>
            </a:r>
          </a:p>
          <a:p>
            <a:r>
              <a:rPr lang="de-DE" sz="2200" dirty="0"/>
              <a:t>wurde für die Analyse und Reflexion von Interaktion in der Psychotherapie entwickelt um zwischenmenschliche Beziehungsmuster beschreiben, analysieren und erforschen zu können,</a:t>
            </a:r>
          </a:p>
          <a:p>
            <a:r>
              <a:rPr lang="de-DE" sz="2200" dirty="0"/>
              <a:t>bildet einen </a:t>
            </a:r>
            <a:r>
              <a:rPr lang="de-DE" sz="2200" dirty="0" err="1"/>
              <a:t>Kriteriensatz</a:t>
            </a:r>
            <a:r>
              <a:rPr lang="de-DE" sz="2200" dirty="0"/>
              <a:t> („</a:t>
            </a:r>
            <a:r>
              <a:rPr lang="de-DE" sz="2200" dirty="0" err="1"/>
              <a:t>set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principles</a:t>
            </a:r>
            <a:r>
              <a:rPr lang="de-DE" sz="2200" dirty="0"/>
              <a:t>“), der an eine Reihe sehr unterschiedlicher Fragestellungen angepasst werden kann,</a:t>
            </a:r>
          </a:p>
          <a:p>
            <a:r>
              <a:rPr lang="de-DE" sz="2200" dirty="0"/>
              <a:t>ist nicht auf eine bestimmte psychologische / psychotherapeutische Schule ausgerichtet</a:t>
            </a:r>
          </a:p>
          <a:p>
            <a:pPr marL="0" indent="0">
              <a:buNone/>
            </a:pPr>
            <a:r>
              <a:rPr lang="de-DE" dirty="0"/>
              <a:t>Leitfrage:</a:t>
            </a:r>
          </a:p>
          <a:p>
            <a:pPr marL="457200" lvl="1" indent="0">
              <a:buNone/>
            </a:pPr>
            <a:r>
              <a:rPr lang="de-DE" b="1" dirty="0"/>
              <a:t>Wer kommuniziert wie (in welcher Qualität) mit wem und wie reagiert die andere Person darauf?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293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5E367-16F3-4E58-9E41-B5BCC94B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b="1" dirty="0"/>
              <a:t>Theoretische Rahmenbezüge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083CF9-23E9-4B84-A932-3D6C02F3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Das </a:t>
            </a:r>
            <a:r>
              <a:rPr lang="de-DE" dirty="0" err="1"/>
              <a:t>SASB</a:t>
            </a:r>
            <a:r>
              <a:rPr lang="de-DE" dirty="0"/>
              <a:t>-Modell basiert auf interpersonellen Theorien, also solchen sozialpsychologischen Modellen, die den </a:t>
            </a:r>
            <a:r>
              <a:rPr lang="de-DE" b="1" dirty="0"/>
              <a:t>zwischenmenschlichen Beziehungen</a:t>
            </a:r>
            <a:r>
              <a:rPr lang="de-DE" dirty="0"/>
              <a:t> einen hervorgehobenen Stellenwert für das Verständnis des Psychischen und die Persönlichkeitsentwicklung und –</a:t>
            </a:r>
            <a:r>
              <a:rPr lang="de-DE" dirty="0" err="1"/>
              <a:t>stabilisierung</a:t>
            </a:r>
            <a:r>
              <a:rPr lang="de-DE" dirty="0"/>
              <a:t> zuschreiben.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43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A8CD4-CAC7-411C-9CC5-13B27C2A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92" y="133631"/>
            <a:ext cx="7886700" cy="1325563"/>
          </a:xfrm>
        </p:spPr>
        <p:txBody>
          <a:bodyPr/>
          <a:lstStyle/>
          <a:p>
            <a:r>
              <a:rPr lang="de-DE" sz="3400" b="1" dirty="0"/>
              <a:t>Grundaufbau als </a:t>
            </a:r>
            <a:r>
              <a:rPr lang="de-DE" sz="3400" b="1" dirty="0" err="1"/>
              <a:t>Zirkumplexmodell</a:t>
            </a:r>
            <a:endParaRPr lang="de-DE" sz="34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4DD0B9E-4A9D-45AB-97B1-07487C20BA72}"/>
              </a:ext>
            </a:extLst>
          </p:cNvPr>
          <p:cNvSpPr txBox="1"/>
          <p:nvPr/>
        </p:nvSpPr>
        <p:spPr>
          <a:xfrm>
            <a:off x="223160" y="1318422"/>
            <a:ext cx="869767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Im </a:t>
            </a:r>
            <a:r>
              <a:rPr lang="de-DE" dirty="0" err="1"/>
              <a:t>SASB</a:t>
            </a:r>
            <a:r>
              <a:rPr lang="de-DE" dirty="0"/>
              <a:t>-Modell sind zwischenmenschliche Verhaltensweisen bipolar – gesunde und problematische (maladaptive) – jeweils kreisförmig achsensymmetrisch angeordnet.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93AAB88-E6D0-49A3-B170-9BC05FD5173D}"/>
              </a:ext>
            </a:extLst>
          </p:cNvPr>
          <p:cNvSpPr/>
          <p:nvPr/>
        </p:nvSpPr>
        <p:spPr>
          <a:xfrm>
            <a:off x="4234542" y="2689251"/>
            <a:ext cx="3407229" cy="351097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9B31678F-20B8-4279-B116-E7576D4E92DB}"/>
              </a:ext>
            </a:extLst>
          </p:cNvPr>
          <p:cNvCxnSpPr>
            <a:cxnSpLocks/>
          </p:cNvCxnSpPr>
          <p:nvPr/>
        </p:nvCxnSpPr>
        <p:spPr>
          <a:xfrm>
            <a:off x="3853333" y="4459369"/>
            <a:ext cx="4169646" cy="1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FCB2A165-94A0-4358-ABDF-BC8462F1C32F}"/>
              </a:ext>
            </a:extLst>
          </p:cNvPr>
          <p:cNvCxnSpPr>
            <a:cxnSpLocks/>
          </p:cNvCxnSpPr>
          <p:nvPr/>
        </p:nvCxnSpPr>
        <p:spPr>
          <a:xfrm>
            <a:off x="5938156" y="2383794"/>
            <a:ext cx="0" cy="4111461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10DE67D0-C053-4357-8B25-5E1AD82C60F3}"/>
              </a:ext>
            </a:extLst>
          </p:cNvPr>
          <p:cNvSpPr txBox="1"/>
          <p:nvPr/>
        </p:nvSpPr>
        <p:spPr>
          <a:xfrm>
            <a:off x="230672" y="2272493"/>
            <a:ext cx="2300256" cy="3939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Es werden zwei Achsen als Grunddimensionen von Verhalten mit ihren jeweiligen Polen unterschieden: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waagerecht                          </a:t>
            </a:r>
            <a:r>
              <a:rPr lang="de-DE" sz="1600" dirty="0">
                <a:sym typeface="Wingdings" panose="05000000000000000000" pitchFamily="2" charset="2"/>
              </a:rPr>
              <a:t></a:t>
            </a:r>
            <a:r>
              <a:rPr lang="de-DE" sz="1600" dirty="0"/>
              <a:t> Zugehörigkeit (</a:t>
            </a:r>
            <a:r>
              <a:rPr lang="de-DE" sz="1600" dirty="0" err="1"/>
              <a:t>Affilation</a:t>
            </a:r>
            <a:r>
              <a:rPr lang="de-DE" sz="1600" dirty="0"/>
              <a:t> – </a:t>
            </a:r>
            <a:r>
              <a:rPr lang="de-DE" sz="1600" b="1" dirty="0"/>
              <a:t>„Verbindungs-dimension</a:t>
            </a:r>
            <a:r>
              <a:rPr lang="de-DE" sz="1600" dirty="0"/>
              <a:t>“)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senkrecht                                     </a:t>
            </a:r>
            <a:r>
              <a:rPr lang="de-DE" sz="1600" dirty="0">
                <a:sym typeface="Wingdings" panose="05000000000000000000" pitchFamily="2" charset="2"/>
              </a:rPr>
              <a:t>  wechselseitige Abhängigkeit (Interdependenz – „</a:t>
            </a:r>
            <a:r>
              <a:rPr lang="de-DE" sz="1600" b="1" dirty="0">
                <a:sym typeface="Wingdings" panose="05000000000000000000" pitchFamily="2" charset="2"/>
              </a:rPr>
              <a:t>Kontrolldimension</a:t>
            </a:r>
            <a:r>
              <a:rPr lang="de-DE" sz="1600" dirty="0">
                <a:sym typeface="Wingdings" panose="05000000000000000000" pitchFamily="2" charset="2"/>
              </a:rPr>
              <a:t>“)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DBCB570-0C66-4796-A131-34F23C068A36}"/>
              </a:ext>
            </a:extLst>
          </p:cNvPr>
          <p:cNvSpPr txBox="1"/>
          <p:nvPr/>
        </p:nvSpPr>
        <p:spPr>
          <a:xfrm>
            <a:off x="4341177" y="4254858"/>
            <a:ext cx="149034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Zugehörigkeit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933D8C70-5F7E-44A8-B105-B0BF323FBEEF}"/>
              </a:ext>
            </a:extLst>
          </p:cNvPr>
          <p:cNvSpPr txBox="1"/>
          <p:nvPr/>
        </p:nvSpPr>
        <p:spPr>
          <a:xfrm>
            <a:off x="5151466" y="3046634"/>
            <a:ext cx="157337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wechselseitige</a:t>
            </a:r>
          </a:p>
          <a:p>
            <a:r>
              <a:rPr lang="de-DE" b="1" dirty="0"/>
              <a:t>Abhängigkeit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679302C-EA61-4BE2-B61C-F9C274E7F72E}"/>
              </a:ext>
            </a:extLst>
          </p:cNvPr>
          <p:cNvSpPr txBox="1"/>
          <p:nvPr/>
        </p:nvSpPr>
        <p:spPr>
          <a:xfrm>
            <a:off x="3853333" y="2072809"/>
            <a:ext cx="416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Freigabe, Autonom-Sein, Gewähren lassen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357B0C4-CF19-4006-BAF1-2619632C3C23}"/>
              </a:ext>
            </a:extLst>
          </p:cNvPr>
          <p:cNvSpPr txBox="1"/>
          <p:nvPr/>
        </p:nvSpPr>
        <p:spPr>
          <a:xfrm>
            <a:off x="2585751" y="3562361"/>
            <a:ext cx="1426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keine Zuge-hörigkeit (Hass, Vernichtung, Zurück-weisung)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74E4411-BA10-4DAA-A371-8837D22CA9D1}"/>
              </a:ext>
            </a:extLst>
          </p:cNvPr>
          <p:cNvSpPr txBox="1"/>
          <p:nvPr/>
        </p:nvSpPr>
        <p:spPr>
          <a:xfrm>
            <a:off x="7639373" y="3486161"/>
            <a:ext cx="15046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i="1" dirty="0"/>
              <a:t>starke Zuge-hörigkeit (Zuneigung, Liebe, </a:t>
            </a:r>
            <a:r>
              <a:rPr lang="de-DE" i="1" dirty="0" err="1"/>
              <a:t>Verbun-denheit</a:t>
            </a:r>
            <a:r>
              <a:rPr lang="de-DE" i="1" dirty="0"/>
              <a:t>)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76B55F0A-7A53-42E5-B329-C5EBE4517121}"/>
              </a:ext>
            </a:extLst>
          </p:cNvPr>
          <p:cNvSpPr txBox="1"/>
          <p:nvPr/>
        </p:nvSpPr>
        <p:spPr>
          <a:xfrm>
            <a:off x="3672567" y="6458281"/>
            <a:ext cx="453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Steuerung, Dominanz, Unterwerfen, Kontrolle</a:t>
            </a:r>
          </a:p>
        </p:txBody>
      </p:sp>
    </p:spTree>
    <p:extLst>
      <p:ext uri="{BB962C8B-B14F-4D97-AF65-F5344CB8AC3E}">
        <p14:creationId xmlns:p14="http://schemas.microsoft.com/office/powerpoint/2010/main" val="133719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C5897-B9F0-4A2B-A3F6-8576626A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400" b="1" dirty="0"/>
              <a:t>Fokusebenen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2AEE782-4E6F-4A79-B13C-461C53F42194}"/>
              </a:ext>
            </a:extLst>
          </p:cNvPr>
          <p:cNvSpPr txBox="1"/>
          <p:nvPr/>
        </p:nvSpPr>
        <p:spPr>
          <a:xfrm>
            <a:off x="628650" y="1318422"/>
            <a:ext cx="8079921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Weiter werden im </a:t>
            </a:r>
            <a:r>
              <a:rPr lang="de-DE" dirty="0" err="1"/>
              <a:t>SASB</a:t>
            </a:r>
            <a:r>
              <a:rPr lang="de-DE" dirty="0"/>
              <a:t>-Modell 3 (Blick-)Richtungen im zwischenmenschliche Verhalten unterschieden, d. h. 3 Perspektiven, aus denen das Verhalten einer Person jeweils beobachtet werden kann:</a:t>
            </a:r>
          </a:p>
        </p:txBody>
      </p:sp>
      <p:pic>
        <p:nvPicPr>
          <p:cNvPr id="6" name="Grafik 5" descr="Mann">
            <a:extLst>
              <a:ext uri="{FF2B5EF4-FFF2-40B4-BE49-F238E27FC236}">
                <a16:creationId xmlns:a16="http://schemas.microsoft.com/office/drawing/2014/main" id="{330FFCB9-B2E6-43A8-B840-C20563DCB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147" y="2290601"/>
            <a:ext cx="1659981" cy="1659981"/>
          </a:xfrm>
          <a:prstGeom prst="rect">
            <a:avLst/>
          </a:prstGeom>
        </p:spPr>
      </p:pic>
      <p:pic>
        <p:nvPicPr>
          <p:cNvPr id="7" name="Grafik 6" descr="Mann">
            <a:extLst>
              <a:ext uri="{FF2B5EF4-FFF2-40B4-BE49-F238E27FC236}">
                <a16:creationId xmlns:a16="http://schemas.microsoft.com/office/drawing/2014/main" id="{56464292-568A-43FE-8D2A-AC719AD68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2009" y="2309022"/>
            <a:ext cx="1659981" cy="1659981"/>
          </a:xfrm>
          <a:prstGeom prst="rect">
            <a:avLst/>
          </a:prstGeom>
        </p:spPr>
      </p:pic>
      <p:pic>
        <p:nvPicPr>
          <p:cNvPr id="8" name="Grafik 7" descr="Mann">
            <a:extLst>
              <a:ext uri="{FF2B5EF4-FFF2-40B4-BE49-F238E27FC236}">
                <a16:creationId xmlns:a16="http://schemas.microsoft.com/office/drawing/2014/main" id="{5BC0592B-B0A3-427C-93F9-B42F46DCC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319" y="2287482"/>
            <a:ext cx="1659981" cy="1659981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04086A20-4F0F-4A4D-886F-DE33AC4182DA}"/>
              </a:ext>
            </a:extLst>
          </p:cNvPr>
          <p:cNvSpPr/>
          <p:nvPr/>
        </p:nvSpPr>
        <p:spPr>
          <a:xfrm rot="3137642">
            <a:off x="1163940" y="3087826"/>
            <a:ext cx="1671481" cy="27298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F7FAD19B-F9C0-4D12-89BE-D0094792998E}"/>
              </a:ext>
            </a:extLst>
          </p:cNvPr>
          <p:cNvSpPr/>
          <p:nvPr/>
        </p:nvSpPr>
        <p:spPr>
          <a:xfrm rot="14237058">
            <a:off x="4258948" y="3056456"/>
            <a:ext cx="1671481" cy="2729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links gekrümmt 10">
            <a:extLst>
              <a:ext uri="{FF2B5EF4-FFF2-40B4-BE49-F238E27FC236}">
                <a16:creationId xmlns:a16="http://schemas.microsoft.com/office/drawing/2014/main" id="{DF5F4C3F-B00B-4E49-B90F-87E3BC407576}"/>
              </a:ext>
            </a:extLst>
          </p:cNvPr>
          <p:cNvSpPr/>
          <p:nvPr/>
        </p:nvSpPr>
        <p:spPr>
          <a:xfrm>
            <a:off x="7855664" y="2363512"/>
            <a:ext cx="718457" cy="516982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Pfeil: nach rechts gekrümmt 11">
            <a:extLst>
              <a:ext uri="{FF2B5EF4-FFF2-40B4-BE49-F238E27FC236}">
                <a16:creationId xmlns:a16="http://schemas.microsoft.com/office/drawing/2014/main" id="{2F13D337-60AB-4D8A-927C-22C2C477E60D}"/>
              </a:ext>
            </a:extLst>
          </p:cNvPr>
          <p:cNvSpPr/>
          <p:nvPr/>
        </p:nvSpPr>
        <p:spPr>
          <a:xfrm>
            <a:off x="6832498" y="2363512"/>
            <a:ext cx="718457" cy="455338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BFB3A2-5678-4F4C-B37E-52DBC4B98C07}"/>
              </a:ext>
            </a:extLst>
          </p:cNvPr>
          <p:cNvSpPr txBox="1"/>
          <p:nvPr/>
        </p:nvSpPr>
        <p:spPr>
          <a:xfrm>
            <a:off x="650147" y="3993193"/>
            <a:ext cx="2837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/>
              <a:t>transitiv: </a:t>
            </a:r>
            <a:r>
              <a:rPr lang="de-DE" i="1" dirty="0"/>
              <a:t>auf die andere Person bezogene Aktion, aktiv</a:t>
            </a:r>
          </a:p>
          <a:p>
            <a:r>
              <a:rPr lang="de-DE" i="1" dirty="0">
                <a:sym typeface="Wingdings" panose="05000000000000000000" pitchFamily="2" charset="2"/>
              </a:rPr>
              <a:t> die Kommunikation ist auf ein anderes Individuum gerichtet, mit dem Ziel der Beeinflussung z. B. der Gefühle, des Befindens, des Verhaltens </a:t>
            </a:r>
            <a:endParaRPr lang="de-DE" i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456C6D6-2AF4-4A91-B763-A473E6FED5C1}"/>
              </a:ext>
            </a:extLst>
          </p:cNvPr>
          <p:cNvSpPr txBox="1"/>
          <p:nvPr/>
        </p:nvSpPr>
        <p:spPr>
          <a:xfrm>
            <a:off x="3455944" y="4031461"/>
            <a:ext cx="2579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i="1" dirty="0"/>
              <a:t>intransitiv: </a:t>
            </a:r>
            <a:r>
              <a:rPr lang="de-DE" i="1" dirty="0"/>
              <a:t>Reaktion auf das Verhalten der anderen Person </a:t>
            </a:r>
          </a:p>
          <a:p>
            <a:pPr algn="ctr"/>
            <a:r>
              <a:rPr lang="de-DE" i="1" dirty="0">
                <a:sym typeface="Wingdings" panose="05000000000000000000" pitchFamily="2" charset="2"/>
              </a:rPr>
              <a:t> der Fokus ist bei sich selbst, bei den eigenen Gefühlen, dem eigenen Befinden und äußert sich durch das eigenen Verhalten gegenüber der anderen Person</a:t>
            </a:r>
            <a:endParaRPr lang="de-DE" i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9514190-B9B2-4B81-8EF2-259DD61C0DD3}"/>
              </a:ext>
            </a:extLst>
          </p:cNvPr>
          <p:cNvSpPr txBox="1"/>
          <p:nvPr/>
        </p:nvSpPr>
        <p:spPr>
          <a:xfrm>
            <a:off x="6482946" y="3993193"/>
            <a:ext cx="2440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i="1" dirty="0" err="1"/>
              <a:t>Introjekt</a:t>
            </a:r>
            <a:r>
              <a:rPr lang="de-DE" b="1" i="1" dirty="0"/>
              <a:t>: </a:t>
            </a:r>
            <a:r>
              <a:rPr lang="de-DE" i="1" dirty="0"/>
              <a:t>auf die eigene  Person bezogener Kommentar, auf sich selbst gerichtete Aktion</a:t>
            </a:r>
          </a:p>
          <a:p>
            <a:pPr algn="r"/>
            <a:r>
              <a:rPr lang="de-DE" i="1" dirty="0">
                <a:sym typeface="Wingdings" panose="05000000000000000000" pitchFamily="2" charset="2"/>
              </a:rPr>
              <a:t> = „Stimme des Gewissens“, Umgang mit sich selbst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06065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C5897-B9F0-4A2B-A3F6-8576626A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952" y="114347"/>
            <a:ext cx="7886700" cy="1325563"/>
          </a:xfrm>
        </p:spPr>
        <p:txBody>
          <a:bodyPr/>
          <a:lstStyle/>
          <a:p>
            <a:r>
              <a:rPr lang="de-DE" sz="3400" b="1" dirty="0"/>
              <a:t>Drei grundlegende Dimensionen</a:t>
            </a:r>
          </a:p>
        </p:txBody>
      </p:sp>
      <p:pic>
        <p:nvPicPr>
          <p:cNvPr id="6" name="Grafik 5" descr="Mann">
            <a:extLst>
              <a:ext uri="{FF2B5EF4-FFF2-40B4-BE49-F238E27FC236}">
                <a16:creationId xmlns:a16="http://schemas.microsoft.com/office/drawing/2014/main" id="{330FFCB9-B2E6-43A8-B840-C20563DCB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8719" y="1106053"/>
            <a:ext cx="1138399" cy="1138399"/>
          </a:xfrm>
          <a:prstGeom prst="rect">
            <a:avLst/>
          </a:prstGeom>
        </p:spPr>
      </p:pic>
      <p:pic>
        <p:nvPicPr>
          <p:cNvPr id="7" name="Grafik 6" descr="Mann">
            <a:extLst>
              <a:ext uri="{FF2B5EF4-FFF2-40B4-BE49-F238E27FC236}">
                <a16:creationId xmlns:a16="http://schemas.microsoft.com/office/drawing/2014/main" id="{56464292-568A-43FE-8D2A-AC719AD68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0300" y="1130024"/>
            <a:ext cx="1138399" cy="1138399"/>
          </a:xfrm>
          <a:prstGeom prst="rect">
            <a:avLst/>
          </a:prstGeom>
        </p:spPr>
      </p:pic>
      <p:pic>
        <p:nvPicPr>
          <p:cNvPr id="8" name="Grafik 7" descr="Mann">
            <a:extLst>
              <a:ext uri="{FF2B5EF4-FFF2-40B4-BE49-F238E27FC236}">
                <a16:creationId xmlns:a16="http://schemas.microsoft.com/office/drawing/2014/main" id="{5BC0592B-B0A3-427C-93F9-B42F46DCC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1881" y="1130024"/>
            <a:ext cx="1138399" cy="1138399"/>
          </a:xfrm>
          <a:prstGeom prst="rect">
            <a:avLst/>
          </a:prstGeom>
        </p:spPr>
      </p:pic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04086A20-4F0F-4A4D-886F-DE33AC4182DA}"/>
              </a:ext>
            </a:extLst>
          </p:cNvPr>
          <p:cNvSpPr/>
          <p:nvPr/>
        </p:nvSpPr>
        <p:spPr>
          <a:xfrm rot="3476683">
            <a:off x="4624913" y="1671582"/>
            <a:ext cx="1146286" cy="13285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F7FAD19B-F9C0-4D12-89BE-D0094792998E}"/>
              </a:ext>
            </a:extLst>
          </p:cNvPr>
          <p:cNvSpPr/>
          <p:nvPr/>
        </p:nvSpPr>
        <p:spPr>
          <a:xfrm rot="14237058">
            <a:off x="6281568" y="1652231"/>
            <a:ext cx="1146286" cy="132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links gekrümmt 10">
            <a:extLst>
              <a:ext uri="{FF2B5EF4-FFF2-40B4-BE49-F238E27FC236}">
                <a16:creationId xmlns:a16="http://schemas.microsoft.com/office/drawing/2014/main" id="{DF5F4C3F-B00B-4E49-B90F-87E3BC407576}"/>
              </a:ext>
            </a:extLst>
          </p:cNvPr>
          <p:cNvSpPr/>
          <p:nvPr/>
        </p:nvSpPr>
        <p:spPr>
          <a:xfrm>
            <a:off x="8279919" y="1206054"/>
            <a:ext cx="349667" cy="354541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Pfeil: nach rechts gekrümmt 11">
            <a:extLst>
              <a:ext uri="{FF2B5EF4-FFF2-40B4-BE49-F238E27FC236}">
                <a16:creationId xmlns:a16="http://schemas.microsoft.com/office/drawing/2014/main" id="{2F13D337-60AB-4D8A-927C-22C2C477E60D}"/>
              </a:ext>
            </a:extLst>
          </p:cNvPr>
          <p:cNvSpPr/>
          <p:nvPr/>
        </p:nvSpPr>
        <p:spPr>
          <a:xfrm>
            <a:off x="7660697" y="1206054"/>
            <a:ext cx="349667" cy="31226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2BFB3A2-5678-4F4C-B37E-52DBC4B98C07}"/>
              </a:ext>
            </a:extLst>
          </p:cNvPr>
          <p:cNvSpPr txBox="1"/>
          <p:nvPr/>
        </p:nvSpPr>
        <p:spPr>
          <a:xfrm>
            <a:off x="4181248" y="2277447"/>
            <a:ext cx="1570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/>
              <a:t>transitiv: </a:t>
            </a:r>
            <a:r>
              <a:rPr lang="de-DE" sz="1400" i="1" dirty="0"/>
              <a:t>auf die andere Person bezogene Aktion, aktiv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456C6D6-2AF4-4A91-B763-A473E6FED5C1}"/>
              </a:ext>
            </a:extLst>
          </p:cNvPr>
          <p:cNvSpPr txBox="1"/>
          <p:nvPr/>
        </p:nvSpPr>
        <p:spPr>
          <a:xfrm>
            <a:off x="5888707" y="2277447"/>
            <a:ext cx="1463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i="1" dirty="0"/>
              <a:t>intransitiv: </a:t>
            </a:r>
            <a:r>
              <a:rPr lang="de-DE" sz="1400" i="1" dirty="0"/>
              <a:t>Reaktion auf das Verhalten der anderen Person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9514190-B9B2-4B81-8EF2-259DD61C0DD3}"/>
              </a:ext>
            </a:extLst>
          </p:cNvPr>
          <p:cNvSpPr txBox="1"/>
          <p:nvPr/>
        </p:nvSpPr>
        <p:spPr>
          <a:xfrm>
            <a:off x="7395515" y="2277447"/>
            <a:ext cx="1463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b="1" i="1" dirty="0" err="1"/>
              <a:t>Introjekt</a:t>
            </a:r>
            <a:r>
              <a:rPr lang="de-DE" sz="1400" b="1" i="1" dirty="0"/>
              <a:t>: </a:t>
            </a:r>
            <a:r>
              <a:rPr lang="de-DE" sz="1400" i="1" dirty="0"/>
              <a:t>auf sich selbst gerichtete Aktion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329CDFC-C8D3-46E3-A038-3F74432ACA30}"/>
              </a:ext>
            </a:extLst>
          </p:cNvPr>
          <p:cNvSpPr txBox="1"/>
          <p:nvPr/>
        </p:nvSpPr>
        <p:spPr>
          <a:xfrm>
            <a:off x="451086" y="1406922"/>
            <a:ext cx="108568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b="1" dirty="0"/>
              <a:t>Fokus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F855C04-5FA1-49EF-825A-7ADC8E77C866}"/>
              </a:ext>
            </a:extLst>
          </p:cNvPr>
          <p:cNvSpPr txBox="1"/>
          <p:nvPr/>
        </p:nvSpPr>
        <p:spPr>
          <a:xfrm>
            <a:off x="415868" y="3525642"/>
            <a:ext cx="3125792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b="1" dirty="0"/>
              <a:t>„Verbindungsdimension“</a:t>
            </a:r>
          </a:p>
          <a:p>
            <a:r>
              <a:rPr lang="de-DE" sz="2000" b="1" dirty="0"/>
              <a:t>	(</a:t>
            </a:r>
            <a:r>
              <a:rPr lang="de-DE" sz="2000" b="1" dirty="0" err="1"/>
              <a:t>Affilation</a:t>
            </a:r>
            <a:r>
              <a:rPr lang="de-DE" sz="2000" b="1" dirty="0"/>
              <a:t>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CC8A913-A02E-415E-842C-B20E2EE1C359}"/>
              </a:ext>
            </a:extLst>
          </p:cNvPr>
          <p:cNvSpPr txBox="1"/>
          <p:nvPr/>
        </p:nvSpPr>
        <p:spPr>
          <a:xfrm>
            <a:off x="4204153" y="3525642"/>
            <a:ext cx="1570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/>
              <a:t>feindselig, hasserfüllt</a:t>
            </a:r>
            <a:endParaRPr lang="de-DE" sz="1400" i="1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BDFC41B-6CF5-4829-A5D1-37EAA615B7EA}"/>
              </a:ext>
            </a:extLst>
          </p:cNvPr>
          <p:cNvSpPr txBox="1"/>
          <p:nvPr/>
        </p:nvSpPr>
        <p:spPr>
          <a:xfrm>
            <a:off x="8010364" y="3525641"/>
            <a:ext cx="1044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/>
              <a:t>freundlich,</a:t>
            </a:r>
          </a:p>
          <a:p>
            <a:r>
              <a:rPr lang="de-DE" sz="1400" b="1" i="1" dirty="0"/>
              <a:t>liebevoll</a:t>
            </a:r>
            <a:endParaRPr lang="de-DE" sz="1400" i="1" dirty="0"/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83C41BE-0ECD-4023-9BA5-E2F5C217F637}"/>
              </a:ext>
            </a:extLst>
          </p:cNvPr>
          <p:cNvCxnSpPr>
            <a:cxnSpLocks/>
          </p:cNvCxnSpPr>
          <p:nvPr/>
        </p:nvCxnSpPr>
        <p:spPr>
          <a:xfrm flipV="1">
            <a:off x="7423736" y="3634852"/>
            <a:ext cx="0" cy="299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63455AC-8F98-4DB9-9CA5-8B496213D27C}"/>
              </a:ext>
            </a:extLst>
          </p:cNvPr>
          <p:cNvGrpSpPr/>
          <p:nvPr/>
        </p:nvGrpSpPr>
        <p:grpSpPr>
          <a:xfrm>
            <a:off x="5327549" y="3603095"/>
            <a:ext cx="2507980" cy="354414"/>
            <a:chOff x="5355771" y="3897086"/>
            <a:chExt cx="2507980" cy="354414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7D556339-E318-4EAE-9F54-F4488CB014F2}"/>
                </a:ext>
              </a:extLst>
            </p:cNvPr>
            <p:cNvCxnSpPr/>
            <p:nvPr/>
          </p:nvCxnSpPr>
          <p:spPr>
            <a:xfrm>
              <a:off x="5355771" y="4050466"/>
              <a:ext cx="2507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6EC64E82-D002-416A-98EE-EBCB36975CB7}"/>
                </a:ext>
              </a:extLst>
            </p:cNvPr>
            <p:cNvCxnSpPr>
              <a:cxnSpLocks/>
            </p:cNvCxnSpPr>
            <p:nvPr/>
          </p:nvCxnSpPr>
          <p:spPr>
            <a:xfrm>
              <a:off x="6644228" y="4050466"/>
              <a:ext cx="0" cy="1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5DD3CE7A-4093-4933-B3C9-8998DCEA56F4}"/>
                </a:ext>
              </a:extLst>
            </p:cNvPr>
            <p:cNvCxnSpPr/>
            <p:nvPr/>
          </p:nvCxnSpPr>
          <p:spPr>
            <a:xfrm>
              <a:off x="5355771" y="3897086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75A08663-C244-4796-9B7D-E64ACA79D9DD}"/>
                </a:ext>
              </a:extLst>
            </p:cNvPr>
            <p:cNvCxnSpPr/>
            <p:nvPr/>
          </p:nvCxnSpPr>
          <p:spPr>
            <a:xfrm>
              <a:off x="5823550" y="3919914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5E0F10FC-F4D6-4B09-928B-41224EF649C5}"/>
                </a:ext>
              </a:extLst>
            </p:cNvPr>
            <p:cNvCxnSpPr/>
            <p:nvPr/>
          </p:nvCxnSpPr>
          <p:spPr>
            <a:xfrm>
              <a:off x="6204857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A2DEF21F-DE5A-4179-A78D-8414D68EC05E}"/>
                </a:ext>
              </a:extLst>
            </p:cNvPr>
            <p:cNvCxnSpPr/>
            <p:nvPr/>
          </p:nvCxnSpPr>
          <p:spPr>
            <a:xfrm>
              <a:off x="6977744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146DA0A3-66FC-4F9D-9727-B72FE5084FBD}"/>
                </a:ext>
              </a:extLst>
            </p:cNvPr>
            <p:cNvCxnSpPr/>
            <p:nvPr/>
          </p:nvCxnSpPr>
          <p:spPr>
            <a:xfrm>
              <a:off x="7863751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33EEC88B-7F02-4E4A-BDFD-1AF87FF3B03F}"/>
              </a:ext>
            </a:extLst>
          </p:cNvPr>
          <p:cNvSpPr txBox="1"/>
          <p:nvPr/>
        </p:nvSpPr>
        <p:spPr>
          <a:xfrm>
            <a:off x="5123232" y="3972426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- 9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82D3518-E3E6-47E4-8BD2-5C8FFD7DC36E}"/>
              </a:ext>
            </a:extLst>
          </p:cNvPr>
          <p:cNvSpPr txBox="1"/>
          <p:nvPr/>
        </p:nvSpPr>
        <p:spPr>
          <a:xfrm>
            <a:off x="5579702" y="3970937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- 6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09771E2-6F59-4295-9BE5-03BE2ADFE68A}"/>
              </a:ext>
            </a:extLst>
          </p:cNvPr>
          <p:cNvSpPr txBox="1"/>
          <p:nvPr/>
        </p:nvSpPr>
        <p:spPr>
          <a:xfrm>
            <a:off x="5992648" y="3951665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- 3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F997A39-BC26-4DE2-AA66-7988ABF21FFF}"/>
              </a:ext>
            </a:extLst>
          </p:cNvPr>
          <p:cNvSpPr txBox="1"/>
          <p:nvPr/>
        </p:nvSpPr>
        <p:spPr>
          <a:xfrm>
            <a:off x="6811503" y="397093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3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C797E48-8C77-4191-A459-1524B0CEB595}"/>
              </a:ext>
            </a:extLst>
          </p:cNvPr>
          <p:cNvSpPr txBox="1"/>
          <p:nvPr/>
        </p:nvSpPr>
        <p:spPr>
          <a:xfrm>
            <a:off x="7303554" y="3970653"/>
            <a:ext cx="37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6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EDE2EEA-15E3-443B-826C-F6EEA52898AE}"/>
              </a:ext>
            </a:extLst>
          </p:cNvPr>
          <p:cNvSpPr txBox="1"/>
          <p:nvPr/>
        </p:nvSpPr>
        <p:spPr>
          <a:xfrm>
            <a:off x="7713689" y="39724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9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983025E7-5933-4EBB-AE53-053825401B87}"/>
              </a:ext>
            </a:extLst>
          </p:cNvPr>
          <p:cNvSpPr txBox="1"/>
          <p:nvPr/>
        </p:nvSpPr>
        <p:spPr>
          <a:xfrm>
            <a:off x="6475428" y="395166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0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236509-EE99-409F-B80F-8B71AC1EE320}"/>
              </a:ext>
            </a:extLst>
          </p:cNvPr>
          <p:cNvSpPr txBox="1"/>
          <p:nvPr/>
        </p:nvSpPr>
        <p:spPr>
          <a:xfrm>
            <a:off x="4584006" y="6205488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- 9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6303774-A58A-4CDB-9B96-CA9AF5D66D0E}"/>
              </a:ext>
            </a:extLst>
          </p:cNvPr>
          <p:cNvSpPr txBox="1"/>
          <p:nvPr/>
        </p:nvSpPr>
        <p:spPr>
          <a:xfrm>
            <a:off x="4606093" y="5953571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- 6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984F762-7514-4BAC-B28F-305504CB9843}"/>
              </a:ext>
            </a:extLst>
          </p:cNvPr>
          <p:cNvSpPr txBox="1"/>
          <p:nvPr/>
        </p:nvSpPr>
        <p:spPr>
          <a:xfrm>
            <a:off x="4602039" y="5695368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- 3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4CDCF8BD-B8FB-4EE9-91BA-EEEC61141C0F}"/>
              </a:ext>
            </a:extLst>
          </p:cNvPr>
          <p:cNvSpPr txBox="1"/>
          <p:nvPr/>
        </p:nvSpPr>
        <p:spPr>
          <a:xfrm>
            <a:off x="4661009" y="52507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3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4C00F12-2BC1-43D9-9397-63E0B684BF4D}"/>
              </a:ext>
            </a:extLst>
          </p:cNvPr>
          <p:cNvSpPr txBox="1"/>
          <p:nvPr/>
        </p:nvSpPr>
        <p:spPr>
          <a:xfrm>
            <a:off x="4662284" y="5038080"/>
            <a:ext cx="37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6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4B2CDF2-C6C1-4266-98D4-F42B82C7BD1F}"/>
              </a:ext>
            </a:extLst>
          </p:cNvPr>
          <p:cNvSpPr txBox="1"/>
          <p:nvPr/>
        </p:nvSpPr>
        <p:spPr>
          <a:xfrm>
            <a:off x="4666588" y="479872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9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6A40DFB-8057-41C9-9475-5A5E51CABA9C}"/>
              </a:ext>
            </a:extLst>
          </p:cNvPr>
          <p:cNvSpPr txBox="1"/>
          <p:nvPr/>
        </p:nvSpPr>
        <p:spPr>
          <a:xfrm>
            <a:off x="4668160" y="55056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0</a:t>
            </a:r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6E8382AF-E35A-40C0-85D9-C54EE83DFFA3}"/>
              </a:ext>
            </a:extLst>
          </p:cNvPr>
          <p:cNvGrpSpPr/>
          <p:nvPr/>
        </p:nvGrpSpPr>
        <p:grpSpPr>
          <a:xfrm rot="5400000">
            <a:off x="4405558" y="5480348"/>
            <a:ext cx="1401404" cy="354414"/>
            <a:chOff x="5355771" y="3897086"/>
            <a:chExt cx="2507980" cy="354414"/>
          </a:xfrm>
        </p:grpSpPr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0A209C64-B730-4F42-9122-29720C678F4B}"/>
                </a:ext>
              </a:extLst>
            </p:cNvPr>
            <p:cNvCxnSpPr/>
            <p:nvPr/>
          </p:nvCxnSpPr>
          <p:spPr>
            <a:xfrm>
              <a:off x="5355771" y="4050466"/>
              <a:ext cx="2507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F131AF99-FF31-43E6-B4DB-93FA3B52A574}"/>
                </a:ext>
              </a:extLst>
            </p:cNvPr>
            <p:cNvCxnSpPr>
              <a:cxnSpLocks/>
            </p:cNvCxnSpPr>
            <p:nvPr/>
          </p:nvCxnSpPr>
          <p:spPr>
            <a:xfrm>
              <a:off x="6644228" y="4050466"/>
              <a:ext cx="0" cy="1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1874A897-3E81-46C2-9B7E-F7F5366B4864}"/>
                </a:ext>
              </a:extLst>
            </p:cNvPr>
            <p:cNvCxnSpPr/>
            <p:nvPr/>
          </p:nvCxnSpPr>
          <p:spPr>
            <a:xfrm>
              <a:off x="5355771" y="3897086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79C48655-B41D-45B7-95BB-98F5ECF40FF5}"/>
                </a:ext>
              </a:extLst>
            </p:cNvPr>
            <p:cNvCxnSpPr/>
            <p:nvPr/>
          </p:nvCxnSpPr>
          <p:spPr>
            <a:xfrm>
              <a:off x="5823550" y="3919914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3E87C05-B127-479E-ACAC-58B5B2D9E15B}"/>
                </a:ext>
              </a:extLst>
            </p:cNvPr>
            <p:cNvCxnSpPr/>
            <p:nvPr/>
          </p:nvCxnSpPr>
          <p:spPr>
            <a:xfrm>
              <a:off x="6204857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54AB4873-80CB-4A59-BFE5-21A43A20971B}"/>
                </a:ext>
              </a:extLst>
            </p:cNvPr>
            <p:cNvCxnSpPr/>
            <p:nvPr/>
          </p:nvCxnSpPr>
          <p:spPr>
            <a:xfrm>
              <a:off x="6977744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DAD06B8D-A185-430D-B9F9-F77202DB7853}"/>
                </a:ext>
              </a:extLst>
            </p:cNvPr>
            <p:cNvCxnSpPr/>
            <p:nvPr/>
          </p:nvCxnSpPr>
          <p:spPr>
            <a:xfrm>
              <a:off x="7863751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E392ACC-A1C0-475C-92A7-CF09A39E7F40}"/>
              </a:ext>
            </a:extLst>
          </p:cNvPr>
          <p:cNvCxnSpPr>
            <a:cxnSpLocks/>
          </p:cNvCxnSpPr>
          <p:nvPr/>
        </p:nvCxnSpPr>
        <p:spPr>
          <a:xfrm flipH="1" flipV="1">
            <a:off x="4960810" y="6108686"/>
            <a:ext cx="31010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610E340E-5556-4712-8695-48DC1153A895}"/>
              </a:ext>
            </a:extLst>
          </p:cNvPr>
          <p:cNvSpPr txBox="1"/>
          <p:nvPr/>
        </p:nvSpPr>
        <p:spPr>
          <a:xfrm>
            <a:off x="6176635" y="619809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- 9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458DFC48-1770-48FB-A099-76F9CC9F43C2}"/>
              </a:ext>
            </a:extLst>
          </p:cNvPr>
          <p:cNvSpPr txBox="1"/>
          <p:nvPr/>
        </p:nvSpPr>
        <p:spPr>
          <a:xfrm>
            <a:off x="6151690" y="5951991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- 6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85D3A7A1-3BFD-4C52-A6C2-CBF7CC2A6EE3}"/>
              </a:ext>
            </a:extLst>
          </p:cNvPr>
          <p:cNvSpPr txBox="1"/>
          <p:nvPr/>
        </p:nvSpPr>
        <p:spPr>
          <a:xfrm>
            <a:off x="6150384" y="5710179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- 3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717785BD-CB15-407F-A97F-11B09A743E04}"/>
              </a:ext>
            </a:extLst>
          </p:cNvPr>
          <p:cNvSpPr txBox="1"/>
          <p:nvPr/>
        </p:nvSpPr>
        <p:spPr>
          <a:xfrm>
            <a:off x="6227128" y="47819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9</a:t>
            </a:r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5C1FBB64-181D-4E7E-8837-EBB50206493E}"/>
              </a:ext>
            </a:extLst>
          </p:cNvPr>
          <p:cNvGrpSpPr/>
          <p:nvPr/>
        </p:nvGrpSpPr>
        <p:grpSpPr>
          <a:xfrm rot="5400000">
            <a:off x="5919465" y="5480348"/>
            <a:ext cx="1401404" cy="354414"/>
            <a:chOff x="5355771" y="3897086"/>
            <a:chExt cx="2507980" cy="354414"/>
          </a:xfrm>
        </p:grpSpPr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9E514837-04AA-49AD-B71C-54515B602EF3}"/>
                </a:ext>
              </a:extLst>
            </p:cNvPr>
            <p:cNvCxnSpPr/>
            <p:nvPr/>
          </p:nvCxnSpPr>
          <p:spPr>
            <a:xfrm>
              <a:off x="5355771" y="4050466"/>
              <a:ext cx="2507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B00C38A5-7A32-43DA-A1BE-163BA4B98554}"/>
                </a:ext>
              </a:extLst>
            </p:cNvPr>
            <p:cNvCxnSpPr>
              <a:cxnSpLocks/>
            </p:cNvCxnSpPr>
            <p:nvPr/>
          </p:nvCxnSpPr>
          <p:spPr>
            <a:xfrm>
              <a:off x="6644228" y="4050466"/>
              <a:ext cx="0" cy="1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EEB6D336-C428-4162-AEE9-3EE22DB30784}"/>
                </a:ext>
              </a:extLst>
            </p:cNvPr>
            <p:cNvCxnSpPr/>
            <p:nvPr/>
          </p:nvCxnSpPr>
          <p:spPr>
            <a:xfrm>
              <a:off x="5355771" y="3897086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759F6CB4-6899-40CB-AF19-23AF432B38F8}"/>
                </a:ext>
              </a:extLst>
            </p:cNvPr>
            <p:cNvCxnSpPr/>
            <p:nvPr/>
          </p:nvCxnSpPr>
          <p:spPr>
            <a:xfrm>
              <a:off x="5823550" y="3919914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14C2B0A3-6166-4682-B271-B30617CA5260}"/>
                </a:ext>
              </a:extLst>
            </p:cNvPr>
            <p:cNvCxnSpPr/>
            <p:nvPr/>
          </p:nvCxnSpPr>
          <p:spPr>
            <a:xfrm>
              <a:off x="6204857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A88CA2DD-F87E-45A3-8DDB-5A6C14B81969}"/>
                </a:ext>
              </a:extLst>
            </p:cNvPr>
            <p:cNvCxnSpPr/>
            <p:nvPr/>
          </p:nvCxnSpPr>
          <p:spPr>
            <a:xfrm>
              <a:off x="6977744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21B1C8CF-D336-429F-BF24-06DD6BD1B826}"/>
                </a:ext>
              </a:extLst>
            </p:cNvPr>
            <p:cNvCxnSpPr/>
            <p:nvPr/>
          </p:nvCxnSpPr>
          <p:spPr>
            <a:xfrm>
              <a:off x="7863751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8CA33AF0-DE1E-4AC5-B237-A67D5F7E2292}"/>
              </a:ext>
            </a:extLst>
          </p:cNvPr>
          <p:cNvCxnSpPr>
            <a:cxnSpLocks/>
          </p:cNvCxnSpPr>
          <p:nvPr/>
        </p:nvCxnSpPr>
        <p:spPr>
          <a:xfrm flipH="1" flipV="1">
            <a:off x="6474717" y="6108686"/>
            <a:ext cx="31010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69">
            <a:extLst>
              <a:ext uri="{FF2B5EF4-FFF2-40B4-BE49-F238E27FC236}">
                <a16:creationId xmlns:a16="http://schemas.microsoft.com/office/drawing/2014/main" id="{BD594FE6-4936-4A17-9A87-C8058744D67D}"/>
              </a:ext>
            </a:extLst>
          </p:cNvPr>
          <p:cNvSpPr txBox="1"/>
          <p:nvPr/>
        </p:nvSpPr>
        <p:spPr>
          <a:xfrm>
            <a:off x="7828444" y="6198384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- 9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09D10018-2E49-4419-88C1-69CEB73A8482}"/>
              </a:ext>
            </a:extLst>
          </p:cNvPr>
          <p:cNvSpPr txBox="1"/>
          <p:nvPr/>
        </p:nvSpPr>
        <p:spPr>
          <a:xfrm>
            <a:off x="7816475" y="5957552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- 6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DD2D682-4988-485E-B6E9-93FFF573454C}"/>
              </a:ext>
            </a:extLst>
          </p:cNvPr>
          <p:cNvSpPr txBox="1"/>
          <p:nvPr/>
        </p:nvSpPr>
        <p:spPr>
          <a:xfrm>
            <a:off x="7825057" y="5721295"/>
            <a:ext cx="370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- 3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586F4E4-F6F3-4525-8B84-697BAF55D51D}"/>
              </a:ext>
            </a:extLst>
          </p:cNvPr>
          <p:cNvSpPr txBox="1"/>
          <p:nvPr/>
        </p:nvSpPr>
        <p:spPr>
          <a:xfrm>
            <a:off x="7930483" y="480296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9</a:t>
            </a:r>
          </a:p>
        </p:txBody>
      </p: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A1BEF3F6-1A06-447B-99FE-F56935E72139}"/>
              </a:ext>
            </a:extLst>
          </p:cNvPr>
          <p:cNvGrpSpPr/>
          <p:nvPr/>
        </p:nvGrpSpPr>
        <p:grpSpPr>
          <a:xfrm rot="5400000">
            <a:off x="7593112" y="5480348"/>
            <a:ext cx="1401404" cy="354414"/>
            <a:chOff x="5355771" y="3897086"/>
            <a:chExt cx="2507980" cy="354414"/>
          </a:xfrm>
        </p:grpSpPr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860F9E50-B545-4145-9CFA-E9757CA37C42}"/>
                </a:ext>
              </a:extLst>
            </p:cNvPr>
            <p:cNvCxnSpPr/>
            <p:nvPr/>
          </p:nvCxnSpPr>
          <p:spPr>
            <a:xfrm>
              <a:off x="5355771" y="4050466"/>
              <a:ext cx="25079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294CBF72-43AB-4444-9652-F1212DB5A2A4}"/>
                </a:ext>
              </a:extLst>
            </p:cNvPr>
            <p:cNvCxnSpPr>
              <a:cxnSpLocks/>
            </p:cNvCxnSpPr>
            <p:nvPr/>
          </p:nvCxnSpPr>
          <p:spPr>
            <a:xfrm>
              <a:off x="6644228" y="4050466"/>
              <a:ext cx="0" cy="138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F78471AC-07F7-4309-94E5-1DEB8F7A92FF}"/>
                </a:ext>
              </a:extLst>
            </p:cNvPr>
            <p:cNvCxnSpPr/>
            <p:nvPr/>
          </p:nvCxnSpPr>
          <p:spPr>
            <a:xfrm>
              <a:off x="5355771" y="3897086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DEB84E08-A8E0-40F0-BB48-EDFB4AD5B9B1}"/>
                </a:ext>
              </a:extLst>
            </p:cNvPr>
            <p:cNvCxnSpPr/>
            <p:nvPr/>
          </p:nvCxnSpPr>
          <p:spPr>
            <a:xfrm>
              <a:off x="5823550" y="3919914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90DB0DF0-5338-4934-A936-33BDBBF5292E}"/>
                </a:ext>
              </a:extLst>
            </p:cNvPr>
            <p:cNvCxnSpPr/>
            <p:nvPr/>
          </p:nvCxnSpPr>
          <p:spPr>
            <a:xfrm>
              <a:off x="6204857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7E8282AD-F866-4E49-A4F5-E97571ABB0EA}"/>
                </a:ext>
              </a:extLst>
            </p:cNvPr>
            <p:cNvCxnSpPr/>
            <p:nvPr/>
          </p:nvCxnSpPr>
          <p:spPr>
            <a:xfrm>
              <a:off x="6977744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97E9E424-08F1-4065-A5EE-0F0B168439F1}"/>
                </a:ext>
              </a:extLst>
            </p:cNvPr>
            <p:cNvCxnSpPr/>
            <p:nvPr/>
          </p:nvCxnSpPr>
          <p:spPr>
            <a:xfrm>
              <a:off x="7863751" y="3928843"/>
              <a:ext cx="0" cy="3226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4E31F6B0-AC02-4498-882C-56AE721C3E1E}"/>
              </a:ext>
            </a:extLst>
          </p:cNvPr>
          <p:cNvCxnSpPr>
            <a:cxnSpLocks/>
          </p:cNvCxnSpPr>
          <p:nvPr/>
        </p:nvCxnSpPr>
        <p:spPr>
          <a:xfrm flipH="1" flipV="1">
            <a:off x="8148364" y="6108686"/>
            <a:ext cx="31010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588C63EA-D816-40C5-830C-560F4BFC17DC}"/>
              </a:ext>
            </a:extLst>
          </p:cNvPr>
          <p:cNvSpPr txBox="1"/>
          <p:nvPr/>
        </p:nvSpPr>
        <p:spPr>
          <a:xfrm>
            <a:off x="6261362" y="529181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3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7F9D0B67-48CF-4377-B7EC-27F42D03883A}"/>
              </a:ext>
            </a:extLst>
          </p:cNvPr>
          <p:cNvSpPr txBox="1"/>
          <p:nvPr/>
        </p:nvSpPr>
        <p:spPr>
          <a:xfrm>
            <a:off x="6259692" y="5076174"/>
            <a:ext cx="37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6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6B9E613E-382D-46B6-919C-8C15129316BD}"/>
              </a:ext>
            </a:extLst>
          </p:cNvPr>
          <p:cNvSpPr txBox="1"/>
          <p:nvPr/>
        </p:nvSpPr>
        <p:spPr>
          <a:xfrm>
            <a:off x="6253340" y="550896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0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FF03E552-ED2C-4438-B1DD-A306470239E6}"/>
              </a:ext>
            </a:extLst>
          </p:cNvPr>
          <p:cNvSpPr txBox="1"/>
          <p:nvPr/>
        </p:nvSpPr>
        <p:spPr>
          <a:xfrm>
            <a:off x="7903103" y="529751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3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A372B8D9-DB8B-4899-8E31-500ED074DD70}"/>
              </a:ext>
            </a:extLst>
          </p:cNvPr>
          <p:cNvSpPr txBox="1"/>
          <p:nvPr/>
        </p:nvSpPr>
        <p:spPr>
          <a:xfrm>
            <a:off x="7912032" y="5057360"/>
            <a:ext cx="370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6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BA09EE8B-28E2-48B0-BBE3-06086AD4D2FF}"/>
              </a:ext>
            </a:extLst>
          </p:cNvPr>
          <p:cNvSpPr txBox="1"/>
          <p:nvPr/>
        </p:nvSpPr>
        <p:spPr>
          <a:xfrm>
            <a:off x="7917944" y="55174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0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2BC245BB-1573-4035-9041-BBDB65646FDC}"/>
              </a:ext>
            </a:extLst>
          </p:cNvPr>
          <p:cNvSpPr txBox="1"/>
          <p:nvPr/>
        </p:nvSpPr>
        <p:spPr>
          <a:xfrm>
            <a:off x="3827447" y="4619491"/>
            <a:ext cx="194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/>
              <a:t>Unabhängigkeit </a:t>
            </a:r>
          </a:p>
          <a:p>
            <a:r>
              <a:rPr lang="de-DE" sz="1200" b="1" i="1" dirty="0"/>
              <a:t>gewähren</a:t>
            </a:r>
            <a:endParaRPr lang="de-DE" sz="1200" i="1" dirty="0"/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DA35E4E0-FCD0-412E-ABC4-2E552C39E71F}"/>
              </a:ext>
            </a:extLst>
          </p:cNvPr>
          <p:cNvSpPr txBox="1"/>
          <p:nvPr/>
        </p:nvSpPr>
        <p:spPr>
          <a:xfrm>
            <a:off x="5913507" y="4597004"/>
            <a:ext cx="1943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/>
              <a:t>unabhängig sein</a:t>
            </a:r>
            <a:endParaRPr lang="de-DE" sz="1200" i="1" dirty="0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BAB1049-1DC3-4EA4-B1CD-00BB6B3BF84F}"/>
              </a:ext>
            </a:extLst>
          </p:cNvPr>
          <p:cNvSpPr txBox="1"/>
          <p:nvPr/>
        </p:nvSpPr>
        <p:spPr>
          <a:xfrm>
            <a:off x="7713689" y="4592819"/>
            <a:ext cx="143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1" i="1" dirty="0"/>
              <a:t>eigene Spontanität zulassen</a:t>
            </a:r>
            <a:endParaRPr lang="de-DE" sz="1200" i="1" dirty="0"/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565E41A-0965-4543-83A5-98A71EBF1D77}"/>
              </a:ext>
            </a:extLst>
          </p:cNvPr>
          <p:cNvSpPr txBox="1"/>
          <p:nvPr/>
        </p:nvSpPr>
        <p:spPr>
          <a:xfrm>
            <a:off x="3864023" y="6409499"/>
            <a:ext cx="1910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 err="1"/>
              <a:t>Kontolle</a:t>
            </a:r>
            <a:r>
              <a:rPr lang="de-DE" sz="1200" b="1" i="1" dirty="0"/>
              <a:t> ausüben</a:t>
            </a:r>
            <a:endParaRPr lang="de-DE" sz="1200" i="1" dirty="0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4B6E66F6-0A54-437B-88B6-EB874C457D8C}"/>
              </a:ext>
            </a:extLst>
          </p:cNvPr>
          <p:cNvSpPr txBox="1"/>
          <p:nvPr/>
        </p:nvSpPr>
        <p:spPr>
          <a:xfrm>
            <a:off x="5871594" y="6424596"/>
            <a:ext cx="1943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i="1" dirty="0"/>
              <a:t>sich unterwerfen</a:t>
            </a:r>
            <a:endParaRPr lang="de-DE" sz="1200" i="1" dirty="0"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6A125CAB-3CAE-43D0-96AC-833460401812}"/>
              </a:ext>
            </a:extLst>
          </p:cNvPr>
          <p:cNvSpPr txBox="1"/>
          <p:nvPr/>
        </p:nvSpPr>
        <p:spPr>
          <a:xfrm>
            <a:off x="7631014" y="6230110"/>
            <a:ext cx="143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b="1" i="1" dirty="0"/>
              <a:t>Selbst-</a:t>
            </a:r>
          </a:p>
          <a:p>
            <a:pPr algn="r"/>
            <a:r>
              <a:rPr lang="de-DE" sz="1200" b="1" i="1" dirty="0" err="1"/>
              <a:t>kontrolle</a:t>
            </a:r>
            <a:r>
              <a:rPr lang="de-DE" sz="1200" b="1" i="1" dirty="0"/>
              <a:t> üben</a:t>
            </a:r>
            <a:endParaRPr lang="de-DE" sz="1200" i="1" dirty="0"/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4002E7B5-C816-49E4-8366-11EE24BD4186}"/>
              </a:ext>
            </a:extLst>
          </p:cNvPr>
          <p:cNvSpPr txBox="1"/>
          <p:nvPr/>
        </p:nvSpPr>
        <p:spPr>
          <a:xfrm>
            <a:off x="407446" y="4581925"/>
            <a:ext cx="2660728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b="1" dirty="0"/>
              <a:t>„Kontrolldimension“</a:t>
            </a:r>
          </a:p>
          <a:p>
            <a:r>
              <a:rPr lang="de-DE" sz="2000" b="1" dirty="0"/>
              <a:t>	(Interdependenz)</a:t>
            </a:r>
          </a:p>
        </p:txBody>
      </p:sp>
    </p:spTree>
    <p:extLst>
      <p:ext uri="{BB962C8B-B14F-4D97-AF65-F5344CB8AC3E}">
        <p14:creationId xmlns:p14="http://schemas.microsoft.com/office/powerpoint/2010/main" val="28149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01C61A2-3C12-40CE-955C-8F074D4C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Beobachtungskriterien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D69337-2863-499D-8737-8C9F7E9972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für eine pflegerische Interaktion </a:t>
            </a:r>
          </a:p>
          <a:p>
            <a:r>
              <a:rPr lang="de-DE" dirty="0"/>
              <a:t>(starke Vereinfachung des </a:t>
            </a:r>
            <a:r>
              <a:rPr lang="de-DE" dirty="0" err="1"/>
              <a:t>SASB</a:t>
            </a:r>
            <a:r>
              <a:rPr lang="de-DE" dirty="0"/>
              <a:t>-Modells)</a:t>
            </a:r>
          </a:p>
        </p:txBody>
      </p:sp>
    </p:spTree>
    <p:extLst>
      <p:ext uri="{BB962C8B-B14F-4D97-AF65-F5344CB8AC3E}">
        <p14:creationId xmlns:p14="http://schemas.microsoft.com/office/powerpoint/2010/main" val="133787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21DAD-8434-4E34-9F71-333F4198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2197"/>
            <a:ext cx="7886700" cy="6546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DE" sz="2400" b="1" dirty="0"/>
              <a:t>Fokus 1: auf die andere Person gerichtete Aktionen  (transitiv)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6574A3D-48AD-4B04-85A4-9E1E9CA92ECD}"/>
              </a:ext>
            </a:extLst>
          </p:cNvPr>
          <p:cNvCxnSpPr>
            <a:cxnSpLocks/>
          </p:cNvCxnSpPr>
          <p:nvPr/>
        </p:nvCxnSpPr>
        <p:spPr>
          <a:xfrm flipV="1">
            <a:off x="2264229" y="4025912"/>
            <a:ext cx="4887773" cy="984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A6DD345F-F33C-4C98-A553-09DE63472C77}"/>
              </a:ext>
            </a:extLst>
          </p:cNvPr>
          <p:cNvCxnSpPr>
            <a:cxnSpLocks/>
          </p:cNvCxnSpPr>
          <p:nvPr/>
        </p:nvCxnSpPr>
        <p:spPr>
          <a:xfrm>
            <a:off x="4678524" y="1699982"/>
            <a:ext cx="4210" cy="464638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4B0D3EB-39CE-4CE0-B86A-4EECB23A20ED}"/>
              </a:ext>
            </a:extLst>
          </p:cNvPr>
          <p:cNvCxnSpPr>
            <a:cxnSpLocks/>
          </p:cNvCxnSpPr>
          <p:nvPr/>
        </p:nvCxnSpPr>
        <p:spPr>
          <a:xfrm>
            <a:off x="2264229" y="3317604"/>
            <a:ext cx="4811485" cy="145399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69C9344-C559-4F49-86E3-299453C7520D}"/>
              </a:ext>
            </a:extLst>
          </p:cNvPr>
          <p:cNvCxnSpPr>
            <a:cxnSpLocks/>
          </p:cNvCxnSpPr>
          <p:nvPr/>
        </p:nvCxnSpPr>
        <p:spPr>
          <a:xfrm flipV="1">
            <a:off x="2360260" y="3317603"/>
            <a:ext cx="4715454" cy="139834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B2C40FC-EB58-46C6-AFC7-A734C1C0D538}"/>
              </a:ext>
            </a:extLst>
          </p:cNvPr>
          <p:cNvCxnSpPr>
            <a:cxnSpLocks/>
          </p:cNvCxnSpPr>
          <p:nvPr/>
        </p:nvCxnSpPr>
        <p:spPr>
          <a:xfrm flipV="1">
            <a:off x="3867725" y="1785258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7A12E98-B798-4344-9EE5-3329C1B9AA5A}"/>
              </a:ext>
            </a:extLst>
          </p:cNvPr>
          <p:cNvCxnSpPr>
            <a:cxnSpLocks/>
          </p:cNvCxnSpPr>
          <p:nvPr/>
        </p:nvCxnSpPr>
        <p:spPr>
          <a:xfrm>
            <a:off x="3829644" y="1785257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3AC0A91-0A84-496C-9C7B-63A73418B383}"/>
              </a:ext>
            </a:extLst>
          </p:cNvPr>
          <p:cNvCxnSpPr>
            <a:cxnSpLocks/>
          </p:cNvCxnSpPr>
          <p:nvPr/>
        </p:nvCxnSpPr>
        <p:spPr>
          <a:xfrm flipV="1">
            <a:off x="2617186" y="194800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91A94428-7EF4-40CC-B321-29EE991B4BAD}"/>
              </a:ext>
            </a:extLst>
          </p:cNvPr>
          <p:cNvCxnSpPr>
            <a:cxnSpLocks/>
          </p:cNvCxnSpPr>
          <p:nvPr/>
        </p:nvCxnSpPr>
        <p:spPr>
          <a:xfrm rot="5400000" flipV="1">
            <a:off x="4665679" y="192558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8478D968-B5FE-4129-8059-0D0E859AAF26}"/>
              </a:ext>
            </a:extLst>
          </p:cNvPr>
          <p:cNvSpPr txBox="1"/>
          <p:nvPr/>
        </p:nvSpPr>
        <p:spPr>
          <a:xfrm>
            <a:off x="4785221" y="3207925"/>
            <a:ext cx="132343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freundliche </a:t>
            </a:r>
          </a:p>
          <a:p>
            <a:r>
              <a:rPr lang="de-DE" b="1" dirty="0"/>
              <a:t>Ermutigung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56BD4AD-C2A4-420E-8742-BE34DE226F4F}"/>
              </a:ext>
            </a:extLst>
          </p:cNvPr>
          <p:cNvSpPr txBox="1"/>
          <p:nvPr/>
        </p:nvSpPr>
        <p:spPr>
          <a:xfrm>
            <a:off x="3319972" y="3257809"/>
            <a:ext cx="123489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de-DE" b="1" dirty="0"/>
              <a:t>feindliche</a:t>
            </a:r>
          </a:p>
          <a:p>
            <a:pPr algn="r"/>
            <a:r>
              <a:rPr lang="de-DE" b="1" dirty="0"/>
              <a:t>Abweisung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A832EF60-7C4A-4E6B-9614-2395F230AA57}"/>
              </a:ext>
            </a:extLst>
          </p:cNvPr>
          <p:cNvSpPr txBox="1"/>
          <p:nvPr/>
        </p:nvSpPr>
        <p:spPr>
          <a:xfrm>
            <a:off x="4818458" y="4125267"/>
            <a:ext cx="132343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freundliche </a:t>
            </a:r>
          </a:p>
          <a:p>
            <a:r>
              <a:rPr lang="de-DE" b="1" dirty="0"/>
              <a:t>Direktive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259E2AF-DF3A-42A1-A400-50D4A8073320}"/>
              </a:ext>
            </a:extLst>
          </p:cNvPr>
          <p:cNvSpPr txBox="1"/>
          <p:nvPr/>
        </p:nvSpPr>
        <p:spPr>
          <a:xfrm>
            <a:off x="3319972" y="4134784"/>
            <a:ext cx="123489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feindliche </a:t>
            </a:r>
          </a:p>
          <a:p>
            <a:pPr algn="r"/>
            <a:r>
              <a:rPr lang="de-DE" b="1" dirty="0" err="1"/>
              <a:t>Bemächti</a:t>
            </a:r>
            <a:r>
              <a:rPr lang="de-DE" b="1" dirty="0"/>
              <a:t>-</a:t>
            </a:r>
          </a:p>
          <a:p>
            <a:pPr algn="r"/>
            <a:r>
              <a:rPr lang="de-DE" b="1" dirty="0" err="1"/>
              <a:t>gung</a:t>
            </a:r>
            <a:endParaRPr lang="de-DE" b="1" dirty="0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05C30D0-B91F-4975-A382-A0F57E9D5F9C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96975" y="4029473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>
            <a:extLst>
              <a:ext uri="{FF2B5EF4-FFF2-40B4-BE49-F238E27FC236}">
                <a16:creationId xmlns:a16="http://schemas.microsoft.com/office/drawing/2014/main" id="{CB4948E0-3FE3-4B0D-A92F-B23F0838E7E4}"/>
              </a:ext>
            </a:extLst>
          </p:cNvPr>
          <p:cNvSpPr txBox="1"/>
          <p:nvPr/>
        </p:nvSpPr>
        <p:spPr>
          <a:xfrm>
            <a:off x="3431950" y="1114734"/>
            <a:ext cx="2594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1-1 vergessen, freigeben, </a:t>
            </a:r>
          </a:p>
          <a:p>
            <a:r>
              <a:rPr lang="de-DE" dirty="0"/>
              <a:t>       frei gewähren lassen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036625E-C9A1-4096-A964-B8FC6514DBDF}"/>
              </a:ext>
            </a:extLst>
          </p:cNvPr>
          <p:cNvSpPr txBox="1"/>
          <p:nvPr/>
        </p:nvSpPr>
        <p:spPr>
          <a:xfrm>
            <a:off x="786703" y="5214763"/>
            <a:ext cx="2632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1-6 herabsetzen, beschul- </a:t>
            </a:r>
          </a:p>
          <a:p>
            <a:r>
              <a:rPr lang="de-DE" dirty="0"/>
              <a:t>       digen, bestrafen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3279B2D-8F00-455E-AB18-D3D590BC5854}"/>
              </a:ext>
            </a:extLst>
          </p:cNvPr>
          <p:cNvSpPr txBox="1"/>
          <p:nvPr/>
        </p:nvSpPr>
        <p:spPr>
          <a:xfrm>
            <a:off x="143228" y="3721435"/>
            <a:ext cx="18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1-7 angreifen</a:t>
            </a:r>
          </a:p>
          <a:p>
            <a:r>
              <a:rPr lang="de-DE" dirty="0"/>
              <a:t>       zurückweisen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ACB8A43-A3AC-425A-931F-D3C18EB09D37}"/>
              </a:ext>
            </a:extLst>
          </p:cNvPr>
          <p:cNvSpPr txBox="1"/>
          <p:nvPr/>
        </p:nvSpPr>
        <p:spPr>
          <a:xfrm>
            <a:off x="662009" y="2103704"/>
            <a:ext cx="3252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1-8 übersehen, vernachlässigen</a:t>
            </a:r>
          </a:p>
          <a:p>
            <a:r>
              <a:rPr lang="de-DE" dirty="0"/>
              <a:t>       ignorieren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4826312-0EF5-43BA-9BD6-1FE0030CF59D}"/>
              </a:ext>
            </a:extLst>
          </p:cNvPr>
          <p:cNvSpPr txBox="1"/>
          <p:nvPr/>
        </p:nvSpPr>
        <p:spPr>
          <a:xfrm>
            <a:off x="6108660" y="2103704"/>
            <a:ext cx="262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1-2 verstehen, bestätigen,</a:t>
            </a:r>
          </a:p>
          <a:p>
            <a:r>
              <a:rPr lang="de-DE" dirty="0"/>
              <a:t>       ermuntern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EFF67575-B603-4267-BBEB-E7B1B89037F5}"/>
              </a:ext>
            </a:extLst>
          </p:cNvPr>
          <p:cNvSpPr txBox="1"/>
          <p:nvPr/>
        </p:nvSpPr>
        <p:spPr>
          <a:xfrm>
            <a:off x="7224885" y="3678608"/>
            <a:ext cx="1919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1-3 sich annähern,</a:t>
            </a:r>
          </a:p>
          <a:p>
            <a:r>
              <a:rPr lang="de-DE" dirty="0"/>
              <a:t>        lieben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8FBFDA6-B367-4310-B473-8A2F0925F126}"/>
              </a:ext>
            </a:extLst>
          </p:cNvPr>
          <p:cNvSpPr txBox="1"/>
          <p:nvPr/>
        </p:nvSpPr>
        <p:spPr>
          <a:xfrm>
            <a:off x="6247591" y="5286066"/>
            <a:ext cx="2722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1-4 unterstützen, anleiten, </a:t>
            </a:r>
          </a:p>
          <a:p>
            <a:r>
              <a:rPr lang="de-DE" dirty="0"/>
              <a:t>       bestärken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EDC6CE9-ECE6-41A9-A3F8-207BEBAFF320}"/>
              </a:ext>
            </a:extLst>
          </p:cNvPr>
          <p:cNvSpPr txBox="1"/>
          <p:nvPr/>
        </p:nvSpPr>
        <p:spPr>
          <a:xfrm>
            <a:off x="3370393" y="6210149"/>
            <a:ext cx="2877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1-5 kontrollieren, anordnen, </a:t>
            </a:r>
          </a:p>
          <a:p>
            <a:r>
              <a:rPr lang="de-DE" dirty="0"/>
              <a:t>       steuern, überwachen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3A8C23B8-A3ED-4701-88C2-9817937BF0A5}"/>
              </a:ext>
            </a:extLst>
          </p:cNvPr>
          <p:cNvCxnSpPr>
            <a:cxnSpLocks/>
          </p:cNvCxnSpPr>
          <p:nvPr/>
        </p:nvCxnSpPr>
        <p:spPr>
          <a:xfrm flipV="1">
            <a:off x="4729228" y="4001774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20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21DAD-8434-4E34-9F71-333F4198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2197"/>
            <a:ext cx="7886700" cy="65466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de-DE" sz="2400" b="1" dirty="0"/>
              <a:t>Fokus 2: Reaktionen auf vorausgegangene Aktion  (intransitiv)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6574A3D-48AD-4B04-85A4-9E1E9CA92ECD}"/>
              </a:ext>
            </a:extLst>
          </p:cNvPr>
          <p:cNvCxnSpPr>
            <a:cxnSpLocks/>
          </p:cNvCxnSpPr>
          <p:nvPr/>
        </p:nvCxnSpPr>
        <p:spPr>
          <a:xfrm flipV="1">
            <a:off x="2264229" y="4025912"/>
            <a:ext cx="4887773" cy="984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A6DD345F-F33C-4C98-A553-09DE63472C77}"/>
              </a:ext>
            </a:extLst>
          </p:cNvPr>
          <p:cNvCxnSpPr>
            <a:cxnSpLocks/>
          </p:cNvCxnSpPr>
          <p:nvPr/>
        </p:nvCxnSpPr>
        <p:spPr>
          <a:xfrm>
            <a:off x="4678524" y="1699982"/>
            <a:ext cx="4210" cy="464638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4B0D3EB-39CE-4CE0-B86A-4EECB23A20ED}"/>
              </a:ext>
            </a:extLst>
          </p:cNvPr>
          <p:cNvCxnSpPr>
            <a:cxnSpLocks/>
          </p:cNvCxnSpPr>
          <p:nvPr/>
        </p:nvCxnSpPr>
        <p:spPr>
          <a:xfrm>
            <a:off x="2264229" y="3317604"/>
            <a:ext cx="4811485" cy="145399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69C9344-C559-4F49-86E3-299453C7520D}"/>
              </a:ext>
            </a:extLst>
          </p:cNvPr>
          <p:cNvCxnSpPr>
            <a:cxnSpLocks/>
          </p:cNvCxnSpPr>
          <p:nvPr/>
        </p:nvCxnSpPr>
        <p:spPr>
          <a:xfrm flipV="1">
            <a:off x="2360260" y="3317603"/>
            <a:ext cx="4715454" cy="1398344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CB2C40FC-EB58-46C6-AFC7-A734C1C0D538}"/>
              </a:ext>
            </a:extLst>
          </p:cNvPr>
          <p:cNvCxnSpPr>
            <a:cxnSpLocks/>
          </p:cNvCxnSpPr>
          <p:nvPr/>
        </p:nvCxnSpPr>
        <p:spPr>
          <a:xfrm flipV="1">
            <a:off x="3867725" y="1785258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7A12E98-B798-4344-9EE5-3329C1B9AA5A}"/>
              </a:ext>
            </a:extLst>
          </p:cNvPr>
          <p:cNvCxnSpPr>
            <a:cxnSpLocks/>
          </p:cNvCxnSpPr>
          <p:nvPr/>
        </p:nvCxnSpPr>
        <p:spPr>
          <a:xfrm>
            <a:off x="3829644" y="1785257"/>
            <a:ext cx="1629561" cy="4441371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3AC0A91-0A84-496C-9C7B-63A73418B383}"/>
              </a:ext>
            </a:extLst>
          </p:cNvPr>
          <p:cNvCxnSpPr>
            <a:cxnSpLocks/>
          </p:cNvCxnSpPr>
          <p:nvPr/>
        </p:nvCxnSpPr>
        <p:spPr>
          <a:xfrm flipV="1">
            <a:off x="2617186" y="194800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91A94428-7EF4-40CC-B321-29EE991B4BAD}"/>
              </a:ext>
            </a:extLst>
          </p:cNvPr>
          <p:cNvCxnSpPr>
            <a:cxnSpLocks/>
          </p:cNvCxnSpPr>
          <p:nvPr/>
        </p:nvCxnSpPr>
        <p:spPr>
          <a:xfrm rot="5400000" flipV="1">
            <a:off x="4665679" y="1925589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8478D968-B5FE-4129-8059-0D0E859AAF26}"/>
              </a:ext>
            </a:extLst>
          </p:cNvPr>
          <p:cNvSpPr txBox="1"/>
          <p:nvPr/>
        </p:nvSpPr>
        <p:spPr>
          <a:xfrm>
            <a:off x="4785221" y="3207925"/>
            <a:ext cx="126233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freudig </a:t>
            </a:r>
          </a:p>
          <a:p>
            <a:r>
              <a:rPr lang="de-DE" b="1" dirty="0"/>
              <a:t>selbständig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56BD4AD-C2A4-420E-8742-BE34DE226F4F}"/>
              </a:ext>
            </a:extLst>
          </p:cNvPr>
          <p:cNvSpPr txBox="1"/>
          <p:nvPr/>
        </p:nvSpPr>
        <p:spPr>
          <a:xfrm>
            <a:off x="3251299" y="3257809"/>
            <a:ext cx="130356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de-DE" b="1" dirty="0"/>
              <a:t>feindselig</a:t>
            </a:r>
          </a:p>
          <a:p>
            <a:pPr algn="r"/>
            <a:r>
              <a:rPr lang="de-DE" b="1" dirty="0"/>
              <a:t>unabhängig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A832EF60-7C4A-4E6B-9614-2395F230AA57}"/>
              </a:ext>
            </a:extLst>
          </p:cNvPr>
          <p:cNvSpPr txBox="1"/>
          <p:nvPr/>
        </p:nvSpPr>
        <p:spPr>
          <a:xfrm>
            <a:off x="4818458" y="4125267"/>
            <a:ext cx="1270604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freudig </a:t>
            </a:r>
          </a:p>
          <a:p>
            <a:r>
              <a:rPr lang="de-DE" b="1" dirty="0"/>
              <a:t>sich fügend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E259E2AF-DF3A-42A1-A400-50D4A8073320}"/>
              </a:ext>
            </a:extLst>
          </p:cNvPr>
          <p:cNvSpPr txBox="1"/>
          <p:nvPr/>
        </p:nvSpPr>
        <p:spPr>
          <a:xfrm>
            <a:off x="3319972" y="4134784"/>
            <a:ext cx="123489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feindselig </a:t>
            </a:r>
          </a:p>
          <a:p>
            <a:pPr algn="r"/>
            <a:r>
              <a:rPr lang="de-DE" b="1" dirty="0" err="1"/>
              <a:t>unterwer-fend</a:t>
            </a:r>
            <a:endParaRPr lang="de-DE" b="1" dirty="0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C05C30D0-B91F-4975-A382-A0F57E9D5F9C}"/>
              </a:ext>
            </a:extLst>
          </p:cNvPr>
          <p:cNvCxnSpPr>
            <a:cxnSpLocks/>
          </p:cNvCxnSpPr>
          <p:nvPr/>
        </p:nvCxnSpPr>
        <p:spPr>
          <a:xfrm rot="16200000" flipV="1">
            <a:off x="2596975" y="4029473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feld 66">
            <a:extLst>
              <a:ext uri="{FF2B5EF4-FFF2-40B4-BE49-F238E27FC236}">
                <a16:creationId xmlns:a16="http://schemas.microsoft.com/office/drawing/2014/main" id="{CB4948E0-3FE3-4B0D-A92F-B23F0838E7E4}"/>
              </a:ext>
            </a:extLst>
          </p:cNvPr>
          <p:cNvSpPr txBox="1"/>
          <p:nvPr/>
        </p:nvSpPr>
        <p:spPr>
          <a:xfrm>
            <a:off x="3431950" y="1114734"/>
            <a:ext cx="3456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2-1 eigenständig sich behaupten, </a:t>
            </a:r>
          </a:p>
          <a:p>
            <a:r>
              <a:rPr lang="de-DE" dirty="0"/>
              <a:t>       gelöst-selbstsicherer Zustand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D036625E-C9A1-4096-A964-B8FC6514DBDF}"/>
              </a:ext>
            </a:extLst>
          </p:cNvPr>
          <p:cNvSpPr txBox="1"/>
          <p:nvPr/>
        </p:nvSpPr>
        <p:spPr>
          <a:xfrm>
            <a:off x="676946" y="5058114"/>
            <a:ext cx="2792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2-6 gekränkt und beleidigt </a:t>
            </a:r>
          </a:p>
          <a:p>
            <a:r>
              <a:rPr lang="de-DE" dirty="0"/>
              <a:t>       sein, sich rechtfertigen, </a:t>
            </a:r>
          </a:p>
          <a:p>
            <a:r>
              <a:rPr lang="de-DE" dirty="0"/>
              <a:t>       hastig Folge leisten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3279B2D-8F00-455E-AB18-D3D590BC5854}"/>
              </a:ext>
            </a:extLst>
          </p:cNvPr>
          <p:cNvSpPr txBox="1"/>
          <p:nvPr/>
        </p:nvSpPr>
        <p:spPr>
          <a:xfrm>
            <a:off x="143125" y="3549683"/>
            <a:ext cx="20921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2-7 protestieren, zu-</a:t>
            </a:r>
          </a:p>
          <a:p>
            <a:r>
              <a:rPr lang="de-DE" dirty="0"/>
              <a:t>       rückweichen, </a:t>
            </a:r>
          </a:p>
          <a:p>
            <a:r>
              <a:rPr lang="de-DE" dirty="0"/>
              <a:t>       zurückschrecken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ACB8A43-A3AC-425A-931F-D3C18EB09D37}"/>
              </a:ext>
            </a:extLst>
          </p:cNvPr>
          <p:cNvSpPr txBox="1"/>
          <p:nvPr/>
        </p:nvSpPr>
        <p:spPr>
          <a:xfrm>
            <a:off x="661701" y="2103704"/>
            <a:ext cx="297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2-8 sich abschotten, sich </a:t>
            </a:r>
            <a:r>
              <a:rPr lang="de-DE" dirty="0" err="1"/>
              <a:t>ver</a:t>
            </a:r>
            <a:r>
              <a:rPr lang="de-DE" dirty="0"/>
              <a:t>-</a:t>
            </a:r>
          </a:p>
          <a:p>
            <a:r>
              <a:rPr lang="de-DE" dirty="0"/>
              <a:t>       weigern, sich distanzieren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4826312-0EF5-43BA-9BD6-1FE0030CF59D}"/>
              </a:ext>
            </a:extLst>
          </p:cNvPr>
          <p:cNvSpPr txBox="1"/>
          <p:nvPr/>
        </p:nvSpPr>
        <p:spPr>
          <a:xfrm>
            <a:off x="6108660" y="2103704"/>
            <a:ext cx="2589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2-2 sich öffnen, mitteilen,</a:t>
            </a:r>
          </a:p>
          <a:p>
            <a:r>
              <a:rPr lang="de-DE" dirty="0"/>
              <a:t>       sich zeigen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EFF67575-B603-4267-BBEB-E7B1B89037F5}"/>
              </a:ext>
            </a:extLst>
          </p:cNvPr>
          <p:cNvSpPr txBox="1"/>
          <p:nvPr/>
        </p:nvSpPr>
        <p:spPr>
          <a:xfrm>
            <a:off x="7224885" y="3678608"/>
            <a:ext cx="1923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2-3 voller Freude </a:t>
            </a:r>
          </a:p>
          <a:p>
            <a:r>
              <a:rPr lang="de-DE" dirty="0"/>
              <a:t>       sich verbinden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98FBFDA6-B367-4310-B473-8A2F0925F126}"/>
              </a:ext>
            </a:extLst>
          </p:cNvPr>
          <p:cNvSpPr txBox="1"/>
          <p:nvPr/>
        </p:nvSpPr>
        <p:spPr>
          <a:xfrm>
            <a:off x="6230360" y="5122852"/>
            <a:ext cx="2345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2-4 vertrauensvoll sich </a:t>
            </a:r>
          </a:p>
          <a:p>
            <a:r>
              <a:rPr lang="de-DE" dirty="0"/>
              <a:t>       verlassen auf, </a:t>
            </a:r>
          </a:p>
          <a:p>
            <a:r>
              <a:rPr lang="de-DE" dirty="0"/>
              <a:t>       sich stützen auf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EDC6CE9-ECE6-41A9-A3F8-207BEBAFF320}"/>
              </a:ext>
            </a:extLst>
          </p:cNvPr>
          <p:cNvSpPr txBox="1"/>
          <p:nvPr/>
        </p:nvSpPr>
        <p:spPr>
          <a:xfrm>
            <a:off x="3195417" y="6346371"/>
            <a:ext cx="324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2-5 sich fügen, sich unterwerfen 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3A8C23B8-A3ED-4701-88C2-9817937BF0A5}"/>
              </a:ext>
            </a:extLst>
          </p:cNvPr>
          <p:cNvCxnSpPr>
            <a:cxnSpLocks/>
          </p:cNvCxnSpPr>
          <p:nvPr/>
        </p:nvCxnSpPr>
        <p:spPr>
          <a:xfrm flipV="1">
            <a:off x="4729228" y="4001774"/>
            <a:ext cx="2087751" cy="208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95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898</Words>
  <Application>Microsoft Office PowerPoint</Application>
  <PresentationFormat>Bildschirmpräsentation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</vt:lpstr>
      <vt:lpstr>„Strukturale Analyse Sozialen Verhaltens“ (SASB)  als Reflexionsmodell für Interaktion in der Pflege</vt:lpstr>
      <vt:lpstr>Grundlagen – Zielsetzung und Fragestellung</vt:lpstr>
      <vt:lpstr>Theoretische Rahmenbezüge</vt:lpstr>
      <vt:lpstr>Grundaufbau als Zirkumplexmodell</vt:lpstr>
      <vt:lpstr>Fokusebenen</vt:lpstr>
      <vt:lpstr>Drei grundlegende Dimensionen</vt:lpstr>
      <vt:lpstr>Beobachtungskriterien</vt:lpstr>
      <vt:lpstr>Fokus 1: auf die andere Person gerichtete Aktionen  (transitiv)</vt:lpstr>
      <vt:lpstr>Fokus 2: Reaktionen auf vorausgegangene Aktion  (intransitiv)</vt:lpstr>
      <vt:lpstr>Fokus 3: auf sich selbst bezogene u. gerichtete Aktionen  (Introjekt)</vt:lpstr>
      <vt:lpstr>Nutzung im Forschungsprozess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„Strukturale Analyse Sozialen Verhaltens“ (SASB) als Reflexionsmodell für Interaktion in der Pflege</dc:title>
  <dc:creator>Sabine Muths</dc:creator>
  <cp:lastModifiedBy>Sabine Muths</cp:lastModifiedBy>
  <cp:revision>29</cp:revision>
  <dcterms:created xsi:type="dcterms:W3CDTF">2018-12-31T06:48:46Z</dcterms:created>
  <dcterms:modified xsi:type="dcterms:W3CDTF">2018-12-31T13:05:09Z</dcterms:modified>
</cp:coreProperties>
</file>