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1" r:id="rId6"/>
    <p:sldId id="257" r:id="rId7"/>
    <p:sldId id="262" r:id="rId8"/>
    <p:sldId id="258" r:id="rId9"/>
    <p:sldId id="259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83" d="100"/>
          <a:sy n="83" d="100"/>
        </p:scale>
        <p:origin x="3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B11D8-6CE7-47B4-8361-B7A0ABF31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9BAC617-7639-4138-B281-D9DDE8C10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3361F6-CCA1-48AE-8D8F-45FCE8EE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2AC2DC-A48C-4661-85B0-C8DFA8888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F67E55-209C-4DE3-A367-9E3CCAB9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500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FAB9BA-FA45-47B1-AD51-084D4510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EB1FD8-894A-4EC5-93B7-C4EFF561F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1ADFB6-B321-4FBA-A381-AAE2DCD6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493EC6-5205-4746-9E3A-81DD58BC6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1B5D84-2CF8-46AB-A207-6573E09A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16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A43EC4-5D5E-427D-B301-8841B78A7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3CD9A5-100A-48A3-A2C5-812C69D84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E1675D-9E25-4FDF-B5F3-F359819CB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BC136E-9C0F-4DA7-B808-4E493435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0E98AA-1EF0-4223-BEF3-0413E1B5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03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C5FD4-2FAF-4909-8A4C-D74179FE8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989221-4276-429C-8781-349001A49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C41D76-6398-4FB0-92BE-34931E59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2DD4A7-3C12-4466-96EC-ADDFD506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7C706-B3F9-4051-8164-AFE55D5B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65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7B885-1073-40C9-AB99-988CC881D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902B59-4206-4E49-915D-6765DA560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11807C-B414-4E87-91AE-FE8827F2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81FC36-6E6B-4733-877E-6314F7E3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C8C687-EF21-44C7-B2EF-F4A80BBA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1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EE5FA0-609F-4F57-AD3F-C5E54D5F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83B7AA-2B31-4D6F-8BF0-41772740F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92AFEC-29C8-4E0D-A272-3236F90BD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12A8E7-FA30-4E47-9F6B-4294505A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44686A-FA73-4C7E-AEBA-99651D2C4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E13655-5DAC-4F18-A9A3-FCA88D7A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10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1A66F-BE79-482C-A97B-8D971D396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D2288-1A83-446F-B845-753EC9591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47D8D75-53F1-4AF9-A61F-0C55954A1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414A01B-CCBF-426D-9B5D-E2B3F4BE0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8B95E32-701A-41F8-AD9A-212DCE152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E3EA666-DD2E-414F-AA3F-C83EC513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785FC31-07A9-486C-94A4-9C51093F9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A5FE6F4-9972-4B20-99CB-5CD2DB55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3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77107-014E-4176-946E-6CEFB11A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D9AB81-5640-4072-A008-60D508AEF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45DC43-E444-4662-BFFB-4B30C9E4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3EBD00-C3CE-49A8-81A5-6045CDA5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61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5B1E593-F72E-45AD-882F-5F24F5BF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247EFC9-A8B1-4A18-A5EE-C25ACA0E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7157323-7E57-48B4-9269-F4E48D1D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04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12535-B821-447E-A570-C462771CA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4776EB-ED99-4456-82C8-B6876083A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63E522-2B5C-40EF-A25B-790EF774B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39AF24-31D8-4ED2-A9A5-C2C1ED3E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ABEC3A-F791-42C5-89F3-983CF2523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874686-5CA9-49A0-82A1-7E22998E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184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171073-3853-489B-AEF2-BEB79271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92FDC68-763A-4FE9-803B-48D4242FC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AAA440-0C20-4360-8EB7-DC8E241F2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A57016-FD1F-467A-82DC-756A6AF7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804CDF-93FC-4E35-954B-E33CF98F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CBC939-795C-42F4-B0FE-0138C6976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03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4031FAB-6D1D-4A5A-A3E0-F2A4BD872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3A924B-FED7-4AFB-8A09-C1B7230ED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DE5E6B-6A81-409F-B462-6F3ECFC39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E8536-E674-479A-9844-AC26DA06A7A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C504DE-43D2-4405-B0CE-3C0DA4027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027AC4-C83B-4F7F-9B84-77AB09481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55F25-4296-4908-8D75-A0A95075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86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heidelberg.de/md/presse/news2014/generali_hochaltrigenstudi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8E782-912D-4C36-B51D-A5B0E91DF7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4000" b="1" dirty="0">
                <a:latin typeface="+mn-lt"/>
              </a:rPr>
              <a:t>Autonomie-/Selbständigkeits- und Abhängigkeitserleben </a:t>
            </a:r>
            <a:br>
              <a:rPr lang="de-DE" sz="4000" b="1" dirty="0">
                <a:latin typeface="+mn-lt"/>
              </a:rPr>
            </a:br>
            <a:r>
              <a:rPr lang="de-DE" sz="4000" b="1" dirty="0">
                <a:latin typeface="+mn-lt"/>
              </a:rPr>
              <a:t>in der Stationären Langzeitpflege </a:t>
            </a:r>
            <a:br>
              <a:rPr lang="de-DE" sz="4000" b="1" dirty="0">
                <a:latin typeface="+mn-lt"/>
              </a:rPr>
            </a:br>
            <a:r>
              <a:rPr lang="de-DE" sz="4000" b="1" dirty="0">
                <a:latin typeface="+mn-lt"/>
              </a:rPr>
              <a:t>- und der Bezug zum vorher gelebten Leben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6DBD31-8216-4F9C-BA1C-8CE3001588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Vorschlag für eine biografische Rekonstruktion von Interviewdaten </a:t>
            </a:r>
          </a:p>
          <a:p>
            <a:r>
              <a:rPr lang="de-DE" sz="3200" dirty="0"/>
              <a:t>(in Anlehnung an H. Schneider 2019) </a:t>
            </a:r>
          </a:p>
        </p:txBody>
      </p:sp>
    </p:spTree>
    <p:extLst>
      <p:ext uri="{BB962C8B-B14F-4D97-AF65-F5344CB8AC3E}">
        <p14:creationId xmlns:p14="http://schemas.microsoft.com/office/powerpoint/2010/main" val="113066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07A39F-8694-4D7C-B907-3E926AC2F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de-DE" i="1" dirty="0">
                <a:sym typeface="Wingdings" panose="05000000000000000000" pitchFamily="2" charset="2"/>
              </a:rPr>
              <a:t>„</a:t>
            </a:r>
            <a:r>
              <a:rPr lang="de-DE" i="1" dirty="0"/>
              <a:t>Es geht um das tiefliegende Bedürfnis, das uns allen innewohnt: Als menschliches Individuum wahrgenommen und akzeptiert zu werden, mit allen noch so eigenen Facetten, die ein jeder von uns in sich trägt.“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i="1" dirty="0">
                <a:sym typeface="Wingdings" panose="05000000000000000000" pitchFamily="2" charset="2"/>
              </a:rPr>
              <a:t>(Schneider, 2019; S. 126)</a:t>
            </a:r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4116211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4353E64-6346-4C64-B5B2-0E80879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0A829ED-A6DE-4E9B-9641-67D1C0DD6C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317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0D007CB-8B6F-42EB-8A06-28702396B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/>
          </a:bodyPr>
          <a:lstStyle/>
          <a:p>
            <a:r>
              <a:rPr lang="de-DE" dirty="0"/>
              <a:t>Kruse, Andreas (2014): Grenzgänge im Alter. Die Gestaltung des Alters aus individueller, gesellschaftlicher und kultureller Sicht. In: Kruse, A./Maio, G./Althammer, J. (Hrsg.): Humanität einer alternden Gesellschaft. Ferdinand Schöningh Verlag, Paderborn, S. 11-47</a:t>
            </a:r>
          </a:p>
          <a:p>
            <a:r>
              <a:rPr lang="de-DE" dirty="0"/>
              <a:t>Kruse, Andreas; Schmitt, Eric; Ehret, Sonja (2014): Der Ältesten Rat. </a:t>
            </a:r>
            <a:r>
              <a:rPr lang="de-DE" dirty="0" err="1"/>
              <a:t>Generali</a:t>
            </a:r>
            <a:r>
              <a:rPr lang="de-DE" dirty="0"/>
              <a:t> </a:t>
            </a:r>
            <a:r>
              <a:rPr lang="de-DE" dirty="0" err="1"/>
              <a:t>Hochaltrigenstudie</a:t>
            </a:r>
            <a:r>
              <a:rPr lang="de-DE" dirty="0"/>
              <a:t>.  Universität Heidelberg. </a:t>
            </a:r>
            <a:r>
              <a:rPr lang="de-DE" dirty="0">
                <a:hlinkClick r:id="rId2"/>
              </a:rPr>
              <a:t>https://www.uni-heidelberg.de/md/presse/news2014/generali_hochaltrigenstudie.pdf</a:t>
            </a:r>
            <a:endParaRPr lang="de-DE" dirty="0"/>
          </a:p>
          <a:p>
            <a:r>
              <a:rPr lang="de-DE" dirty="0"/>
              <a:t>Schneider, Helen (2019): Autonomie und Abhängigkeit in der Altenpflege. Wiesbaden: Springer </a:t>
            </a:r>
          </a:p>
          <a:p>
            <a:r>
              <a:rPr lang="de-DE" dirty="0"/>
              <a:t>Thomae, H. (1981): Persönlichkeit. Eine dynamische Interpretation. 6. Auflage 1981. Bouvier Verlag Herbert Grundmann, Bonn </a:t>
            </a:r>
          </a:p>
        </p:txBody>
      </p:sp>
    </p:spTree>
    <p:extLst>
      <p:ext uri="{BB962C8B-B14F-4D97-AF65-F5344CB8AC3E}">
        <p14:creationId xmlns:p14="http://schemas.microsoft.com/office/powerpoint/2010/main" val="27678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360EF4F-1554-41E4-A05B-3A5CE09D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Zum Forschungsvorhaben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61A2112-9FA4-4620-82DD-CBFB849883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Einführung</a:t>
            </a:r>
          </a:p>
        </p:txBody>
      </p:sp>
    </p:spTree>
    <p:extLst>
      <p:ext uri="{BB962C8B-B14F-4D97-AF65-F5344CB8AC3E}">
        <p14:creationId xmlns:p14="http://schemas.microsoft.com/office/powerpoint/2010/main" val="34960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306A19-BEA8-4819-8663-1D7F46E76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Methodologisches Design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5B8A7BB-BE2B-47B0-99F8-10F0D001D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Fragestellung: </a:t>
            </a:r>
          </a:p>
          <a:p>
            <a:pPr marL="457200" lvl="1" indent="0">
              <a:buNone/>
            </a:pPr>
            <a:r>
              <a:rPr lang="de-DE" sz="2800" dirty="0"/>
              <a:t>Wie erleben und verarbeiten zu pflegende Menschen im stationären Setting Abhängigkeit im Kontext von Autonomie und Identität?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Interviews und Sampling:</a:t>
            </a:r>
          </a:p>
          <a:p>
            <a:pPr marL="457200" lvl="1" indent="0">
              <a:buNone/>
            </a:pPr>
            <a:r>
              <a:rPr lang="de-DE" sz="2800" dirty="0"/>
              <a:t>Forschungsbiographische Rekonstruktion von 9 problemzentrierten narrativen Interviews aus dem stationären Altenpflegesetting</a:t>
            </a:r>
          </a:p>
        </p:txBody>
      </p:sp>
    </p:spTree>
    <p:extLst>
      <p:ext uri="{BB962C8B-B14F-4D97-AF65-F5344CB8AC3E}">
        <p14:creationId xmlns:p14="http://schemas.microsoft.com/office/powerpoint/2010/main" val="86629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4F9F4DF-4F98-477C-B237-BC83E9F36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Theoretische Vorannahmen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292161F-72B0-4932-8B4C-6DB625271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527"/>
            <a:ext cx="10515600" cy="50615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4600" b="1" dirty="0">
                <a:latin typeface="+mj-lt"/>
              </a:rPr>
              <a:t>Sechs Anthropologische Grundannahmen:</a:t>
            </a:r>
          </a:p>
          <a:p>
            <a:pPr marL="0" indent="0">
              <a:buNone/>
            </a:pPr>
            <a:endParaRPr lang="de-DE" sz="1100" dirty="0"/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de-DE" sz="2600" dirty="0"/>
              <a:t>Menschen wollen ihr Leben nach eigenen Werten, Zielen, Neigungen und Bedürfnissen selbst gestalten – wird dieses Grundbedürfnis durch physische, finanzielle oder soziale Faktoren eingeengt, reagieren sie darauf durch Zorn, Anschuldigungen, Resignation oder Selbstzweifel.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de-DE" sz="2600" dirty="0"/>
              <a:t>Entwicklungsprozesse werden immer und besonders im Alter sowohl durch vorhandene Potentiale als auch durch Verletzlichkeiten mitgeprägt.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de-DE" sz="2600" dirty="0"/>
              <a:t>In allen Lebensphasen, auch im Alter, verändern sich Rollen, Tätigkeiten und soziale Netzwerke und wandeln sich die Daseinsthemen.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de-DE" sz="2600" dirty="0"/>
              <a:t>Die eigene Endlichkeit gewinnt als Daseinsthema im Alter eine besondere Bedeutung und wird von den Einzelnen unterschiedlich interpretiert.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de-DE" sz="2600" dirty="0"/>
              <a:t>Menschen sind auf andere Menschen bezogen – im Alter ist die Bezogenheit auf die nachfolgende Generation besonders bedeutsam („Generativität“).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de-DE" sz="2600" dirty="0"/>
              <a:t>Der Begriff der Verantwortung – sowohl als Selbstverantwortung als auch als Mitverantwortung für andere Menschen und als Nachhaltigkeitsverantwortung gegenüber der Schöpfung (Natur und Gesellschaft) – ist für (ältere) Menschen bedeutungsvoll.</a:t>
            </a:r>
          </a:p>
          <a:p>
            <a:pPr marL="0" indent="0" algn="r">
              <a:buNone/>
            </a:pPr>
            <a:r>
              <a:rPr lang="de-DE" dirty="0"/>
              <a:t>	</a:t>
            </a:r>
            <a:r>
              <a:rPr lang="de-DE" sz="2200" dirty="0"/>
              <a:t>(Schneider 2019, S.  50ff - Bezug: Alterns- und Resilienzforschung vgl. Kruse 2014; Kruse et al 2014; Thomae 1981)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215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66B3FB-75A1-44A7-94E4-0D3D81A01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Einzelfallbearbeitungen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617758-E463-451D-AFE8-52C5560106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Arbeitsauftrag</a:t>
            </a:r>
          </a:p>
        </p:txBody>
      </p:sp>
    </p:spTree>
    <p:extLst>
      <p:ext uri="{BB962C8B-B14F-4D97-AF65-F5344CB8AC3E}">
        <p14:creationId xmlns:p14="http://schemas.microsoft.com/office/powerpoint/2010/main" val="1254563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3D5E3D-8493-4041-AA81-75B6C948E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338668"/>
            <a:ext cx="10979727" cy="632536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600" i="1" dirty="0"/>
              <a:t>Untersuchen Sie die ausgewählte / vorliegende Lebensbeschreibung in Bezug auf den Zusammenhang von Autonomie-/Selbständigkeits- und Abhängigkeitserleben und gehen Sie dabei folgendermaßen vor:</a:t>
            </a:r>
          </a:p>
          <a:p>
            <a:pPr marL="971550" lvl="1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dirty="0"/>
              <a:t>Benennen Sie die zentralen Lebensereignisse auf einzelnen Karten mit wenigen Stichworten und legen Sie sie in chronologischer Reihenfolge aus.</a:t>
            </a:r>
          </a:p>
          <a:p>
            <a:pPr marL="971550" lvl="1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dirty="0"/>
              <a:t>Kennzeichnen Sie die die Entwicklung und Gegenwart prägenden Ereignisse durch die beiden folgenden Symbole: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dirty="0"/>
              <a:t>	</a:t>
            </a:r>
            <a:r>
              <a:rPr lang="de-DE" sz="3100" dirty="0">
                <a:sym typeface="Wingdings" panose="05000000000000000000" pitchFamily="2" charset="2"/>
              </a:rPr>
              <a:t></a:t>
            </a:r>
            <a:r>
              <a:rPr lang="de-DE" dirty="0"/>
              <a:t>= verstärkender Einfluss auf die Autonomie/Selbstständigkeit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dirty="0"/>
              <a:t>	       </a:t>
            </a:r>
            <a:r>
              <a:rPr lang="de-DE" dirty="0">
                <a:sym typeface="Wingdings" panose="05000000000000000000" pitchFamily="2" charset="2"/>
              </a:rPr>
              <a:t></a:t>
            </a:r>
            <a:r>
              <a:rPr lang="de-DE" dirty="0"/>
              <a:t> = Erfahrung von Abhängigkeit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de-DE" dirty="0"/>
              <a:t>Begründen Sie ihre so gebildeten Hypothesen zu einzelnen Lebensereignissen auf ergänzenden Karten und diskutieren Sie dabei alle Punkte, an denen Sie unterschiedlicher Meinung sind.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de-DE" dirty="0"/>
              <a:t>Unterscheiden Sie zwischen Momenten von Kontinuität in der Entwicklung und Brüchen / Veränderungen / Gegensätzen.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de-DE" dirty="0"/>
              <a:t>Betrachten Sie die momentane Lebenssituation der interviewten Personen in der stationären Langzeitpflege und ihren Umgang mit Autonomie-/Selbständigkeits- und Abhängigkeitserfahrungen und überlegen Sie, wie schlüssig diese Gegenwart vor dem Hintergrund der Lebensgeschichte ist.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de-DE" dirty="0"/>
              <a:t>Vergleichen Sie Ihre Analyse mit dem von H. Schneider (2019) entwickelten Strukturbild </a:t>
            </a:r>
            <a:r>
              <a:rPr lang="de-DE" dirty="0">
                <a:sym typeface="Wingdings" panose="05000000000000000000" pitchFamily="2" charset="2"/>
              </a:rPr>
              <a:t> </a:t>
            </a:r>
            <a:r>
              <a:rPr lang="de-DE" dirty="0"/>
              <a:t>wenn mit den von Schneider erhobenen Biografien gearbeitet wurde. 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de-DE" dirty="0"/>
              <a:t>Bereiten Sie eine Präsentation Ihrer zentralen Erkenntnisse im Plenum vor – z. B. als Grafik auf einem Flip-Chart.</a:t>
            </a:r>
          </a:p>
        </p:txBody>
      </p:sp>
    </p:spTree>
    <p:extLst>
      <p:ext uri="{BB962C8B-B14F-4D97-AF65-F5344CB8AC3E}">
        <p14:creationId xmlns:p14="http://schemas.microsoft.com/office/powerpoint/2010/main" val="301414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6AA8FA0-BCF4-4818-880E-210FEC844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Thesen zur Diskussion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932F97-3362-4A2A-B77A-168A4DAF4B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Zusammenfassung der Ergebnisse aus der Studie von Schneider (2019, S. 239-251)</a:t>
            </a:r>
          </a:p>
        </p:txBody>
      </p:sp>
    </p:spTree>
    <p:extLst>
      <p:ext uri="{BB962C8B-B14F-4D97-AF65-F5344CB8AC3E}">
        <p14:creationId xmlns:p14="http://schemas.microsoft.com/office/powerpoint/2010/main" val="114536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16ED42-EA00-4749-889C-9B438D729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3172"/>
            <a:ext cx="10515600" cy="5874645"/>
          </a:xfrm>
        </p:spPr>
        <p:txBody>
          <a:bodyPr>
            <a:noAutofit/>
          </a:bodyPr>
          <a:lstStyle/>
          <a:p>
            <a:pPr marL="360363" indent="-3603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00" dirty="0"/>
              <a:t>Vor einer Generalisierung und Verallgemeinerung von Theorien zum Leben und Erleben im Alter wird gewarnt.</a:t>
            </a:r>
          </a:p>
          <a:p>
            <a:pPr marL="360363" indent="-3603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00" dirty="0"/>
              <a:t>Erforderliche ist eine individuelle Betrachtung jedes einzelnen Menschen mit seinen persönlichen Daseinsthemen.</a:t>
            </a:r>
          </a:p>
          <a:p>
            <a:pPr marL="360363" indent="-3603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00" dirty="0"/>
              <a:t>Der Wunsch nach Selbstgestaltung besteht i. d. R. für alle Menschen bis zum Lebensende fort.</a:t>
            </a:r>
          </a:p>
          <a:p>
            <a:pPr marL="360363" indent="-3603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00" dirty="0"/>
              <a:t>Einschränkungen durch physische, finanzielle oder soziale Faktoren rufen Reaktionen wie z. B.  „Zorn, Anschuldigungen, Resignation und Selbstzweifel“ hervor.</a:t>
            </a:r>
          </a:p>
          <a:p>
            <a:pPr marL="360363" indent="-3603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00" dirty="0"/>
              <a:t>Oft werden frühere physische, soziale und psychische Verletzlichkeiten berührt und treten wieder in den Vordergrund.</a:t>
            </a:r>
          </a:p>
          <a:p>
            <a:pPr marL="360363" indent="-3603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00" dirty="0"/>
              <a:t>Verletzlichkeiten bilden aber auch „das Potential zur Entwicklung und Veränderung“.</a:t>
            </a:r>
          </a:p>
          <a:p>
            <a:pPr marL="360363" indent="-3603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00" dirty="0"/>
              <a:t>Lebensgeschichtlich entwickelte Copingstrategien finden sich häufig in neuen Facetten im Alter wieder. </a:t>
            </a:r>
          </a:p>
          <a:p>
            <a:pPr marL="360363" indent="-3603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00" dirty="0"/>
              <a:t>So zeigt sich auch im hohen Alter, dass neue Herausforderungen als Chancen für Entwicklung genutzt werden.</a:t>
            </a:r>
          </a:p>
        </p:txBody>
      </p:sp>
    </p:spTree>
    <p:extLst>
      <p:ext uri="{BB962C8B-B14F-4D97-AF65-F5344CB8AC3E}">
        <p14:creationId xmlns:p14="http://schemas.microsoft.com/office/powerpoint/2010/main" val="361402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16ED42-EA00-4749-889C-9B438D729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/>
          </a:bodyPr>
          <a:lstStyle/>
          <a:p>
            <a:pPr marL="534988" indent="-534988">
              <a:buNone/>
            </a:pPr>
            <a:r>
              <a:rPr lang="de-DE" dirty="0">
                <a:sym typeface="Wingdings" panose="05000000000000000000" pitchFamily="2" charset="2"/>
              </a:rPr>
              <a:t>  E</a:t>
            </a:r>
            <a:r>
              <a:rPr lang="de-DE" dirty="0"/>
              <a:t>ine unmittelbare, lineare Ursache-Wirkungsbeziehung zwischen sozialem Umfeld, sozialen Rollen, Lebensqualität, Autonomie und (depressiven) Gefühlen kann nicht konstruiert werden.</a:t>
            </a:r>
          </a:p>
          <a:p>
            <a:pPr marL="534988" indent="-534988">
              <a:buFont typeface="Wingdings" panose="05000000000000000000" pitchFamily="2" charset="2"/>
              <a:buChar char="ß"/>
            </a:pPr>
            <a:r>
              <a:rPr lang="de-DE" dirty="0"/>
              <a:t>Die Zusammenhänge sind vielgestaltig und müssen für jeden Einzelfall rekonstruiert/gedeutet werden.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Die Methoden und Wege der Deutung müssen nachvollziehbar sein und die Ergebnisse sollten – möglichst mit den Menschen, die sie betreffen – diskutiert werden</a:t>
            </a:r>
          </a:p>
        </p:txBody>
      </p:sp>
    </p:spTree>
    <p:extLst>
      <p:ext uri="{BB962C8B-B14F-4D97-AF65-F5344CB8AC3E}">
        <p14:creationId xmlns:p14="http://schemas.microsoft.com/office/powerpoint/2010/main" val="403298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Breitbild</PresentationFormat>
  <Paragraphs>53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</vt:lpstr>
      <vt:lpstr>Autonomie-/Selbständigkeits- und Abhängigkeitserleben  in der Stationären Langzeitpflege  - und der Bezug zum vorher gelebten Leben</vt:lpstr>
      <vt:lpstr>Zum Forschungsvorhaben</vt:lpstr>
      <vt:lpstr>Methodologisches Design</vt:lpstr>
      <vt:lpstr>Theoretische Vorannahmen </vt:lpstr>
      <vt:lpstr>Einzelfallbearbeitungen</vt:lpstr>
      <vt:lpstr>PowerPoint-Präsentation</vt:lpstr>
      <vt:lpstr>Thesen zur Diskussion</vt:lpstr>
      <vt:lpstr>PowerPoint-Präsentation</vt:lpstr>
      <vt:lpstr>PowerPoint-Präsentation</vt:lpstr>
      <vt:lpstr>PowerPoint-Präsentation</vt:lpstr>
      <vt:lpstr>Literatur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Muths</dc:creator>
  <cp:lastModifiedBy>Sabine Muths</cp:lastModifiedBy>
  <cp:revision>30</cp:revision>
  <dcterms:created xsi:type="dcterms:W3CDTF">2018-12-09T14:29:37Z</dcterms:created>
  <dcterms:modified xsi:type="dcterms:W3CDTF">2018-12-14T16:07:56Z</dcterms:modified>
</cp:coreProperties>
</file>